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UI/images/btnicon.png" ContentType="image/.png"/>
  <Override PartName="/customUI/images/btniconlinks.png" ContentType="image/.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b68e3b1f0e8d443b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14" r:id="rId2"/>
  </p:sldMasterIdLst>
  <p:notesMasterIdLst>
    <p:notesMasterId r:id="rId22"/>
  </p:notesMasterIdLst>
  <p:handoutMasterIdLst>
    <p:handoutMasterId r:id="rId23"/>
  </p:handoutMasterIdLst>
  <p:sldIdLst>
    <p:sldId id="529" r:id="rId3"/>
    <p:sldId id="356" r:id="rId4"/>
    <p:sldId id="496" r:id="rId5"/>
    <p:sldId id="359" r:id="rId6"/>
    <p:sldId id="528" r:id="rId7"/>
    <p:sldId id="527" r:id="rId8"/>
    <p:sldId id="361" r:id="rId9"/>
    <p:sldId id="362" r:id="rId10"/>
    <p:sldId id="524" r:id="rId11"/>
    <p:sldId id="350" r:id="rId12"/>
    <p:sldId id="292" r:id="rId13"/>
    <p:sldId id="403" r:id="rId14"/>
    <p:sldId id="369" r:id="rId15"/>
    <p:sldId id="365" r:id="rId16"/>
    <p:sldId id="534" r:id="rId17"/>
    <p:sldId id="536" r:id="rId18"/>
    <p:sldId id="537" r:id="rId19"/>
    <p:sldId id="538" r:id="rId20"/>
    <p:sldId id="539" r:id="rId21"/>
  </p:sldIdLst>
  <p:sldSz cx="9144000" cy="5143500" type="screen16x9"/>
  <p:notesSz cx="6888163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">
          <p15:clr>
            <a:srgbClr val="A4A3A4"/>
          </p15:clr>
        </p15:guide>
        <p15:guide id="2" orient="horz" pos="2996">
          <p15:clr>
            <a:srgbClr val="A4A3A4"/>
          </p15:clr>
        </p15:guide>
        <p15:guide id="3" orient="horz" pos="658">
          <p15:clr>
            <a:srgbClr val="A4A3A4"/>
          </p15:clr>
        </p15:guide>
        <p15:guide id="4" pos="113">
          <p15:clr>
            <a:srgbClr val="A4A3A4"/>
          </p15:clr>
        </p15:guide>
        <p15:guide id="5" pos="56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6247" autoAdjust="0"/>
  </p:normalViewPr>
  <p:slideViewPr>
    <p:cSldViewPr showGuides="1">
      <p:cViewPr varScale="1">
        <p:scale>
          <a:sx n="154" d="100"/>
          <a:sy n="154" d="100"/>
        </p:scale>
        <p:origin x="384" y="138"/>
      </p:cViewPr>
      <p:guideLst>
        <p:guide orient="horz" pos="114"/>
        <p:guide orient="horz" pos="2996"/>
        <p:guide orient="horz" pos="658"/>
        <p:guide pos="113"/>
        <p:guide pos="5647"/>
      </p:guideLst>
    </p:cSldViewPr>
  </p:slideViewPr>
  <p:outlineViewPr>
    <p:cViewPr>
      <p:scale>
        <a:sx n="33" d="100"/>
        <a:sy n="33" d="100"/>
      </p:scale>
      <p:origin x="0" y="-149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70"/>
    </p:cViewPr>
  </p:sorterViewPr>
  <p:notesViewPr>
    <p:cSldViewPr showGuides="1">
      <p:cViewPr varScale="1">
        <p:scale>
          <a:sx n="81" d="100"/>
          <a:sy n="81" d="100"/>
        </p:scale>
        <p:origin x="3912" y="114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1699" y="1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193AA7A1-A4D4-41FB-8205-294BACD96431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516040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1699" y="9516040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1A432F01-74A7-4175-B2C2-FF66483250B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38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6009B15D-F48C-46CB-A49E-D6A3AA50A2AD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CFA7B196-301A-46E7-BB15-22224D62584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46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7B196-301A-46E7-BB15-22224D62584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341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0974" indent="-28883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5344" indent="-23106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7482" indent="-23106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9620" indent="-23106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41758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3895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6033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8171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ru-RU">
                <a:latin typeface="Times New Roman" pitchFamily="18" charset="0"/>
              </a:rPr>
              <a:t>PP-Presentation - Leading technologies for road construction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0974" indent="-28883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5344" indent="-23106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7482" indent="-23106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9620" indent="-23106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41758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3895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6033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8171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D7F3B0E-E8CD-454E-8E02-89B09581A3E4}" type="datetime1">
              <a:rPr lang="de-DE" altLang="ru-RU" smtClean="0">
                <a:latin typeface="Times New Roman" pitchFamily="18" charset="0"/>
              </a:rPr>
              <a:pPr/>
              <a:t>16.01.2023</a:t>
            </a:fld>
            <a:endParaRPr lang="de-DE" altLang="ru-RU">
              <a:latin typeface="Times New Roman" pitchFamily="18" charset="0"/>
            </a:endParaRP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0974" indent="-28883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5344" indent="-23106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7482" indent="-23106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9620" indent="-23106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41758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3895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6033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8171" indent="-2310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A66FE13-ABE4-4E82-B7D1-B9C50167991C}" type="slidenum">
              <a:rPr lang="de-DE" altLang="ru-RU" smtClean="0">
                <a:latin typeface="Times New Roman" pitchFamily="18" charset="0"/>
              </a:rPr>
              <a:pPr/>
              <a:t>3</a:t>
            </a:fld>
            <a:endParaRPr lang="de-DE" altLang="ru-RU">
              <a:latin typeface="Times New Roman" pitchFamily="18" charset="0"/>
            </a:endParaRPr>
          </a:p>
        </p:txBody>
      </p:sp>
      <p:sp>
        <p:nvSpPr>
          <p:cNvPr id="32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3404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7B196-301A-46E7-BB15-22224D62584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59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7B196-301A-46E7-BB15-22224D62584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56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792000"/>
            <a:ext cx="914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1512000"/>
            <a:ext cx="6410492" cy="612000"/>
          </a:xfrm>
          <a:solidFill>
            <a:schemeClr val="bg1"/>
          </a:solidFill>
        </p:spPr>
        <p:txBody>
          <a:bodyPr wrap="none" lIns="180000" rIns="180000" bIns="108000" anchor="b">
            <a:spAutoFit/>
          </a:bodyPr>
          <a:lstStyle>
            <a:lvl1pPr>
              <a:defRPr sz="3000" cap="all" baseline="0"/>
            </a:lvl1pPr>
          </a:lstStyle>
          <a:p>
            <a:r>
              <a:rPr lang="de-DE" dirty="0"/>
              <a:t>TITEL 1: LOREM IPSUM DOLOR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0" y="2303999"/>
            <a:ext cx="4640136" cy="432000"/>
          </a:xfrm>
          <a:solidFill>
            <a:schemeClr val="bg1"/>
          </a:solidFill>
        </p:spPr>
        <p:txBody>
          <a:bodyPr wrap="none" lIns="180000" tIns="72000" rIns="180000" bIns="72000" anchor="t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Titel 2: Autor, Datum, Ort, Sonstiges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180000" y="216001"/>
            <a:ext cx="204543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>
                <a:solidFill>
                  <a:srgbClr val="4153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WIRTGEN GROUP COMPANY</a:t>
            </a:r>
          </a:p>
        </p:txBody>
      </p:sp>
    </p:spTree>
    <p:extLst>
      <p:ext uri="{BB962C8B-B14F-4D97-AF65-F5344CB8AC3E}">
        <p14:creationId xmlns:p14="http://schemas.microsoft.com/office/powerpoint/2010/main" val="9258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3059832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>
            <a:off x="6084168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/>
          <p:cNvSpPr>
            <a:spLocks noGrp="1"/>
          </p:cNvSpPr>
          <p:nvPr>
            <p:ph type="body" sz="quarter" idx="23"/>
          </p:nvPr>
        </p:nvSpPr>
        <p:spPr>
          <a:xfrm>
            <a:off x="180000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4"/>
          </p:nvPr>
        </p:nvSpPr>
        <p:spPr>
          <a:xfrm>
            <a:off x="3203848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5"/>
          </p:nvPr>
        </p:nvSpPr>
        <p:spPr>
          <a:xfrm>
            <a:off x="6228613" y="1044000"/>
            <a:ext cx="2736000" cy="3708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1784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572000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180000" y="1044000"/>
            <a:ext cx="4212000" cy="2880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752000" y="1044000"/>
            <a:ext cx="4212000" cy="2880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51869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44233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6156176" y="792000"/>
            <a:ext cx="2987824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5652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670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xt / Bild link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2987824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3312000" y="1044000"/>
            <a:ext cx="5652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1229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7200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4176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2504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link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788000" y="1044000"/>
            <a:ext cx="4176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4391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recht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2880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20400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902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link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6084000" y="1044000"/>
            <a:ext cx="2880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5884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inkl. Beschreib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80000" y="1043999"/>
            <a:ext cx="8784000" cy="28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oder anderes Element hinzufügen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8784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34258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914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6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2" y="738000"/>
            <a:ext cx="9145513" cy="44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4153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0000" y="1044000"/>
            <a:ext cx="8784000" cy="2124000"/>
          </a:xfrm>
          <a:noFill/>
        </p:spPr>
        <p:txBody>
          <a:bodyPr wrap="square" lIns="0" rIns="0" anchor="b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BEISPIEL: LOREM IPSUM DOLOR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0000" y="3384000"/>
            <a:ext cx="8784000" cy="270000"/>
          </a:xfrm>
          <a:noFill/>
        </p:spPr>
        <p:txBody>
          <a:bodyPr wrap="square" lIns="0" rIns="0" anchor="t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31353C-D4FD-4FB8-BCD0-C2E01FD0E9F7}" type="datetimeFigureOut">
              <a:rPr lang="de-DE" smtClean="0"/>
              <a:pPr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A316AA-10B2-4C10-B44C-E4C1F0DF049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180000" y="216001"/>
            <a:ext cx="204543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50" dirty="0">
                <a:solidFill>
                  <a:srgbClr val="4153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WIRTGEN GROUP COMPANY</a:t>
            </a:r>
          </a:p>
        </p:txBody>
      </p:sp>
    </p:spTree>
    <p:extLst>
      <p:ext uri="{BB962C8B-B14F-4D97-AF65-F5344CB8AC3E}">
        <p14:creationId xmlns:p14="http://schemas.microsoft.com/office/powerpoint/2010/main" val="2954351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16"/>
          </p:nvPr>
        </p:nvSpPr>
        <p:spPr>
          <a:xfrm>
            <a:off x="22992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7"/>
          </p:nvPr>
        </p:nvSpPr>
        <p:spPr>
          <a:xfrm>
            <a:off x="45984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8"/>
          </p:nvPr>
        </p:nvSpPr>
        <p:spPr>
          <a:xfrm>
            <a:off x="68976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1044000"/>
            <a:ext cx="8784000" cy="7921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4632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2016000"/>
            <a:ext cx="91440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1044000"/>
            <a:ext cx="8784000" cy="7921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549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 Bild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89364"/>
            <a:ext cx="91440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Überschrift durch Klicken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4115817"/>
            <a:ext cx="8784000" cy="7921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2965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Überschrift durch Klicken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00015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51869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665478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45468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97428" y="792000"/>
            <a:ext cx="45468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27595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5976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6030000" y="792000"/>
            <a:ext cx="3114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20"/>
          </p:nvPr>
        </p:nvSpPr>
        <p:spPr>
          <a:xfrm>
            <a:off x="0" y="2998800"/>
            <a:ext cx="59760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5524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97200" y="7920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20"/>
          </p:nvPr>
        </p:nvSpPr>
        <p:spPr>
          <a:xfrm>
            <a:off x="0" y="29988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21"/>
          </p:nvPr>
        </p:nvSpPr>
        <p:spPr>
          <a:xfrm>
            <a:off x="4597200" y="2998800"/>
            <a:ext cx="45468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47944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1"/>
          </p:nvPr>
        </p:nvSpPr>
        <p:spPr>
          <a:xfrm>
            <a:off x="3066183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3"/>
          </p:nvPr>
        </p:nvSpPr>
        <p:spPr>
          <a:xfrm>
            <a:off x="6132366" y="7920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24"/>
          </p:nvPr>
        </p:nvSpPr>
        <p:spPr>
          <a:xfrm>
            <a:off x="0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066183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6"/>
          </p:nvPr>
        </p:nvSpPr>
        <p:spPr>
          <a:xfrm>
            <a:off x="6132366" y="2998800"/>
            <a:ext cx="3009600" cy="21528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100729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cxnSp>
        <p:nvCxnSpPr>
          <p:cNvPr id="138" name="Gerade Verbindung 137"/>
          <p:cNvCxnSpPr/>
          <p:nvPr userDrawn="1"/>
        </p:nvCxnSpPr>
        <p:spPr>
          <a:xfrm>
            <a:off x="196850" y="2903207"/>
            <a:ext cx="8767763" cy="0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4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70523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41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161046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42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51569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43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142092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44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632613" y="1043621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45" name="Bildplatzhalter 16"/>
          <p:cNvSpPr>
            <a:spLocks noGrp="1"/>
          </p:cNvSpPr>
          <p:nvPr>
            <p:ph type="pic" sz="quarter" idx="19" hasCustomPrompt="1"/>
          </p:nvPr>
        </p:nvSpPr>
        <p:spPr>
          <a:xfrm>
            <a:off x="180000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46" name="Bildplatzhalter 16"/>
          <p:cNvSpPr>
            <a:spLocks noGrp="1"/>
          </p:cNvSpPr>
          <p:nvPr>
            <p:ph type="pic" sz="quarter" idx="20" hasCustomPrompt="1"/>
          </p:nvPr>
        </p:nvSpPr>
        <p:spPr>
          <a:xfrm>
            <a:off x="1670523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47" name="Bildplatzhalter 16"/>
          <p:cNvSpPr>
            <a:spLocks noGrp="1"/>
          </p:cNvSpPr>
          <p:nvPr>
            <p:ph type="pic" sz="quarter" idx="21" hasCustomPrompt="1"/>
          </p:nvPr>
        </p:nvSpPr>
        <p:spPr>
          <a:xfrm>
            <a:off x="3161046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48" name="Bildplatzhalter 16"/>
          <p:cNvSpPr>
            <a:spLocks noGrp="1"/>
          </p:cNvSpPr>
          <p:nvPr>
            <p:ph type="pic" sz="quarter" idx="22" hasCustomPrompt="1"/>
          </p:nvPr>
        </p:nvSpPr>
        <p:spPr>
          <a:xfrm>
            <a:off x="4651569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49" name="Bildplatzhalter 16"/>
          <p:cNvSpPr>
            <a:spLocks noGrp="1"/>
          </p:cNvSpPr>
          <p:nvPr>
            <p:ph type="pic" sz="quarter" idx="23" hasCustomPrompt="1"/>
          </p:nvPr>
        </p:nvSpPr>
        <p:spPr>
          <a:xfrm>
            <a:off x="6142092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50" name="Bildplatzhalter 16"/>
          <p:cNvSpPr>
            <a:spLocks noGrp="1"/>
          </p:cNvSpPr>
          <p:nvPr>
            <p:ph type="pic" sz="quarter" idx="24" hasCustomPrompt="1"/>
          </p:nvPr>
        </p:nvSpPr>
        <p:spPr>
          <a:xfrm>
            <a:off x="7632613" y="151162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51" name="Textplatzhalt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180000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52" name="Textplatzhalt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1670523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53" name="Textplatzhalt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3161046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54" name="Textplatzhalt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4651569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55" name="Textplatzhalter 23"/>
          <p:cNvSpPr>
            <a:spLocks noGrp="1"/>
          </p:cNvSpPr>
          <p:nvPr>
            <p:ph type="body" sz="quarter" idx="29" hasCustomPrompt="1"/>
          </p:nvPr>
        </p:nvSpPr>
        <p:spPr>
          <a:xfrm>
            <a:off x="6142092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56" name="Textplatzhalt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632613" y="2376000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57" name="Textplatzhalter 8"/>
          <p:cNvSpPr>
            <a:spLocks noGrp="1"/>
          </p:cNvSpPr>
          <p:nvPr>
            <p:ph type="body" sz="quarter" idx="31" hasCustomPrompt="1"/>
          </p:nvPr>
        </p:nvSpPr>
        <p:spPr>
          <a:xfrm flipV="1">
            <a:off x="1080000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58" name="Textplatzhalter 8"/>
          <p:cNvSpPr>
            <a:spLocks noGrp="1"/>
          </p:cNvSpPr>
          <p:nvPr>
            <p:ph type="body" sz="quarter" idx="32" hasCustomPrompt="1"/>
          </p:nvPr>
        </p:nvSpPr>
        <p:spPr>
          <a:xfrm flipV="1">
            <a:off x="2570488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59" name="Textplatzhalter 8"/>
          <p:cNvSpPr>
            <a:spLocks noGrp="1"/>
          </p:cNvSpPr>
          <p:nvPr>
            <p:ph type="body" sz="quarter" idx="33" hasCustomPrompt="1"/>
          </p:nvPr>
        </p:nvSpPr>
        <p:spPr>
          <a:xfrm flipV="1">
            <a:off x="4060976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0" name="Textplatzhalter 8"/>
          <p:cNvSpPr>
            <a:spLocks noGrp="1"/>
          </p:cNvSpPr>
          <p:nvPr>
            <p:ph type="body" sz="quarter" idx="34" hasCustomPrompt="1"/>
          </p:nvPr>
        </p:nvSpPr>
        <p:spPr>
          <a:xfrm flipV="1">
            <a:off x="5551464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1" name="Textplatzhalter 8"/>
          <p:cNvSpPr>
            <a:spLocks noGrp="1"/>
          </p:cNvSpPr>
          <p:nvPr>
            <p:ph type="body" sz="quarter" idx="35" hasCustomPrompt="1"/>
          </p:nvPr>
        </p:nvSpPr>
        <p:spPr>
          <a:xfrm flipV="1">
            <a:off x="7041952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2" name="Textplatzhalter 8"/>
          <p:cNvSpPr>
            <a:spLocks noGrp="1"/>
          </p:cNvSpPr>
          <p:nvPr>
            <p:ph type="body" sz="quarter" idx="36" hasCustomPrompt="1"/>
          </p:nvPr>
        </p:nvSpPr>
        <p:spPr>
          <a:xfrm flipV="1">
            <a:off x="8532440" y="2628000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3" name="Textplatzhalter 8"/>
          <p:cNvSpPr>
            <a:spLocks noGrp="1"/>
          </p:cNvSpPr>
          <p:nvPr>
            <p:ph type="body" sz="quarter" idx="37" hasCustomPrompt="1"/>
          </p:nvPr>
        </p:nvSpPr>
        <p:spPr>
          <a:xfrm flipV="1">
            <a:off x="108000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4" name="Textplatzhalter 8"/>
          <p:cNvSpPr>
            <a:spLocks noGrp="1"/>
          </p:cNvSpPr>
          <p:nvPr>
            <p:ph type="body" sz="quarter" idx="38" hasCustomPrompt="1"/>
          </p:nvPr>
        </p:nvSpPr>
        <p:spPr>
          <a:xfrm flipV="1">
            <a:off x="2570488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5" name="Textplatzhalter 8"/>
          <p:cNvSpPr>
            <a:spLocks noGrp="1"/>
          </p:cNvSpPr>
          <p:nvPr>
            <p:ph type="body" sz="quarter" idx="39" hasCustomPrompt="1"/>
          </p:nvPr>
        </p:nvSpPr>
        <p:spPr>
          <a:xfrm flipV="1">
            <a:off x="4060976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6" name="Textplatzhalter 8"/>
          <p:cNvSpPr>
            <a:spLocks noGrp="1"/>
          </p:cNvSpPr>
          <p:nvPr>
            <p:ph type="body" sz="quarter" idx="40" hasCustomPrompt="1"/>
          </p:nvPr>
        </p:nvSpPr>
        <p:spPr>
          <a:xfrm flipV="1">
            <a:off x="5551464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7" name="Textplatzhalter 8"/>
          <p:cNvSpPr>
            <a:spLocks noGrp="1"/>
          </p:cNvSpPr>
          <p:nvPr>
            <p:ph type="body" sz="quarter" idx="41" hasCustomPrompt="1"/>
          </p:nvPr>
        </p:nvSpPr>
        <p:spPr>
          <a:xfrm flipV="1">
            <a:off x="7041952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8" name="Textplatzhalter 8"/>
          <p:cNvSpPr>
            <a:spLocks noGrp="1"/>
          </p:cNvSpPr>
          <p:nvPr>
            <p:ph type="body" sz="quarter" idx="42" hasCustomPrompt="1"/>
          </p:nvPr>
        </p:nvSpPr>
        <p:spPr>
          <a:xfrm flipV="1">
            <a:off x="853244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9" name="Textplatzhalter 8"/>
          <p:cNvSpPr>
            <a:spLocks noGrp="1"/>
          </p:cNvSpPr>
          <p:nvPr>
            <p:ph type="body" sz="quarter" idx="43" hasCustomPrompt="1"/>
          </p:nvPr>
        </p:nvSpPr>
        <p:spPr>
          <a:xfrm>
            <a:off x="3600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70" name="Textplatzhalter 8"/>
          <p:cNvSpPr>
            <a:spLocks noGrp="1"/>
          </p:cNvSpPr>
          <p:nvPr>
            <p:ph type="body" sz="quarter" idx="44" hasCustomPrompt="1"/>
          </p:nvPr>
        </p:nvSpPr>
        <p:spPr>
          <a:xfrm>
            <a:off x="18504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71" name="Textplatzhalter 8"/>
          <p:cNvSpPr>
            <a:spLocks noGrp="1"/>
          </p:cNvSpPr>
          <p:nvPr>
            <p:ph type="body" sz="quarter" idx="45" hasCustomPrompt="1"/>
          </p:nvPr>
        </p:nvSpPr>
        <p:spPr>
          <a:xfrm>
            <a:off x="33408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72" name="Textplatzhalter 8"/>
          <p:cNvSpPr>
            <a:spLocks noGrp="1"/>
          </p:cNvSpPr>
          <p:nvPr>
            <p:ph type="body" sz="quarter" idx="46" hasCustomPrompt="1"/>
          </p:nvPr>
        </p:nvSpPr>
        <p:spPr>
          <a:xfrm>
            <a:off x="48312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73" name="Textplatzhalter 8"/>
          <p:cNvSpPr>
            <a:spLocks noGrp="1"/>
          </p:cNvSpPr>
          <p:nvPr>
            <p:ph type="body" sz="quarter" idx="47" hasCustomPrompt="1"/>
          </p:nvPr>
        </p:nvSpPr>
        <p:spPr>
          <a:xfrm>
            <a:off x="63216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74" name="Textplatzhalter 8"/>
          <p:cNvSpPr>
            <a:spLocks noGrp="1"/>
          </p:cNvSpPr>
          <p:nvPr>
            <p:ph type="body" sz="quarter" idx="48" hasCustomPrompt="1"/>
          </p:nvPr>
        </p:nvSpPr>
        <p:spPr>
          <a:xfrm>
            <a:off x="7812000" y="3022848"/>
            <a:ext cx="154800" cy="144000"/>
          </a:xfrm>
          <a:prstGeom prst="triangl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75" name="Textplatzhalter 23"/>
          <p:cNvSpPr>
            <a:spLocks noGrp="1"/>
          </p:cNvSpPr>
          <p:nvPr>
            <p:ph type="body" sz="quarter" idx="49" hasCustomPrompt="1"/>
          </p:nvPr>
        </p:nvSpPr>
        <p:spPr>
          <a:xfrm>
            <a:off x="180000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76" name="Textplatzhalter 23"/>
          <p:cNvSpPr>
            <a:spLocks noGrp="1"/>
          </p:cNvSpPr>
          <p:nvPr>
            <p:ph type="body" sz="quarter" idx="50" hasCustomPrompt="1"/>
          </p:nvPr>
        </p:nvSpPr>
        <p:spPr>
          <a:xfrm>
            <a:off x="1670523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77" name="Textplatzhalter 23"/>
          <p:cNvSpPr>
            <a:spLocks noGrp="1"/>
          </p:cNvSpPr>
          <p:nvPr>
            <p:ph type="body" sz="quarter" idx="51" hasCustomPrompt="1"/>
          </p:nvPr>
        </p:nvSpPr>
        <p:spPr>
          <a:xfrm>
            <a:off x="3161046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78" name="Textplatzhalter 23"/>
          <p:cNvSpPr>
            <a:spLocks noGrp="1"/>
          </p:cNvSpPr>
          <p:nvPr>
            <p:ph type="body" sz="quarter" idx="52" hasCustomPrompt="1"/>
          </p:nvPr>
        </p:nvSpPr>
        <p:spPr>
          <a:xfrm>
            <a:off x="4651569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79" name="Textplatzhalter 23"/>
          <p:cNvSpPr>
            <a:spLocks noGrp="1"/>
          </p:cNvSpPr>
          <p:nvPr>
            <p:ph type="body" sz="quarter" idx="53" hasCustomPrompt="1"/>
          </p:nvPr>
        </p:nvSpPr>
        <p:spPr>
          <a:xfrm>
            <a:off x="6142092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80" name="Textplatzhalter 23"/>
          <p:cNvSpPr>
            <a:spLocks noGrp="1"/>
          </p:cNvSpPr>
          <p:nvPr>
            <p:ph type="body" sz="quarter" idx="54" hasCustomPrompt="1"/>
          </p:nvPr>
        </p:nvSpPr>
        <p:spPr>
          <a:xfrm>
            <a:off x="7632613" y="3166419"/>
            <a:ext cx="1332000" cy="252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2pPr>
            <a:lvl3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5pPr>
            <a:lvl6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6pPr>
            <a:lvl7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7pPr>
            <a:lvl8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8pPr>
            <a:lvl9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JJJJ</a:t>
            </a:r>
          </a:p>
        </p:txBody>
      </p:sp>
      <p:sp>
        <p:nvSpPr>
          <p:cNvPr id="181" name="Textplatzhalter 8"/>
          <p:cNvSpPr>
            <a:spLocks noGrp="1"/>
          </p:cNvSpPr>
          <p:nvPr>
            <p:ph type="body" sz="quarter" idx="55" hasCustomPrompt="1"/>
          </p:nvPr>
        </p:nvSpPr>
        <p:spPr>
          <a:xfrm flipV="1">
            <a:off x="36000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82" name="Textplatzhalter 8"/>
          <p:cNvSpPr>
            <a:spLocks noGrp="1"/>
          </p:cNvSpPr>
          <p:nvPr>
            <p:ph type="body" sz="quarter" idx="56" hasCustomPrompt="1"/>
          </p:nvPr>
        </p:nvSpPr>
        <p:spPr>
          <a:xfrm flipV="1">
            <a:off x="1850472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83" name="Textplatzhalter 8"/>
          <p:cNvSpPr>
            <a:spLocks noGrp="1"/>
          </p:cNvSpPr>
          <p:nvPr>
            <p:ph type="body" sz="quarter" idx="57" hasCustomPrompt="1"/>
          </p:nvPr>
        </p:nvSpPr>
        <p:spPr>
          <a:xfrm flipV="1">
            <a:off x="3340944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84" name="Textplatzhalter 8"/>
          <p:cNvSpPr>
            <a:spLocks noGrp="1"/>
          </p:cNvSpPr>
          <p:nvPr>
            <p:ph type="body" sz="quarter" idx="58" hasCustomPrompt="1"/>
          </p:nvPr>
        </p:nvSpPr>
        <p:spPr>
          <a:xfrm flipV="1">
            <a:off x="4831416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85" name="Textplatzhalter 8"/>
          <p:cNvSpPr>
            <a:spLocks noGrp="1"/>
          </p:cNvSpPr>
          <p:nvPr>
            <p:ph type="body" sz="quarter" idx="59" hasCustomPrompt="1"/>
          </p:nvPr>
        </p:nvSpPr>
        <p:spPr>
          <a:xfrm flipV="1">
            <a:off x="6321888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86" name="Textplatzhalter 8"/>
          <p:cNvSpPr>
            <a:spLocks noGrp="1"/>
          </p:cNvSpPr>
          <p:nvPr>
            <p:ph type="body" sz="quarter" idx="60" hasCustomPrompt="1"/>
          </p:nvPr>
        </p:nvSpPr>
        <p:spPr>
          <a:xfrm flipV="1">
            <a:off x="7812360" y="2831207"/>
            <a:ext cx="144000" cy="144000"/>
          </a:xfrm>
          <a:prstGeom prst="ellipse">
            <a:avLst/>
          </a:prstGeom>
          <a:solidFill>
            <a:schemeClr val="tx2"/>
          </a:solidFill>
        </p:spPr>
        <p:txBody>
          <a:bodyPr lIns="9180000"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87" name="Bildplatzhalter 16"/>
          <p:cNvSpPr>
            <a:spLocks noGrp="1"/>
          </p:cNvSpPr>
          <p:nvPr>
            <p:ph type="pic" sz="quarter" idx="61" hasCustomPrompt="1"/>
          </p:nvPr>
        </p:nvSpPr>
        <p:spPr>
          <a:xfrm>
            <a:off x="176981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88" name="Bildplatzhalter 16"/>
          <p:cNvSpPr>
            <a:spLocks noGrp="1"/>
          </p:cNvSpPr>
          <p:nvPr>
            <p:ph type="pic" sz="quarter" idx="62" hasCustomPrompt="1"/>
          </p:nvPr>
        </p:nvSpPr>
        <p:spPr>
          <a:xfrm>
            <a:off x="1667504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89" name="Bildplatzhalter 16"/>
          <p:cNvSpPr>
            <a:spLocks noGrp="1"/>
          </p:cNvSpPr>
          <p:nvPr>
            <p:ph type="pic" sz="quarter" idx="63" hasCustomPrompt="1"/>
          </p:nvPr>
        </p:nvSpPr>
        <p:spPr>
          <a:xfrm>
            <a:off x="3158027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90" name="Bildplatzhalter 16"/>
          <p:cNvSpPr>
            <a:spLocks noGrp="1"/>
          </p:cNvSpPr>
          <p:nvPr>
            <p:ph type="pic" sz="quarter" idx="64" hasCustomPrompt="1"/>
          </p:nvPr>
        </p:nvSpPr>
        <p:spPr>
          <a:xfrm>
            <a:off x="4648550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91" name="Bildplatzhalter 16"/>
          <p:cNvSpPr>
            <a:spLocks noGrp="1"/>
          </p:cNvSpPr>
          <p:nvPr>
            <p:ph type="pic" sz="quarter" idx="65" hasCustomPrompt="1"/>
          </p:nvPr>
        </p:nvSpPr>
        <p:spPr>
          <a:xfrm>
            <a:off x="6139073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92" name="Bildplatzhalter 16"/>
          <p:cNvSpPr>
            <a:spLocks noGrp="1"/>
          </p:cNvSpPr>
          <p:nvPr>
            <p:ph type="pic" sz="quarter" idx="66" hasCustomPrompt="1"/>
          </p:nvPr>
        </p:nvSpPr>
        <p:spPr>
          <a:xfrm>
            <a:off x="7629594" y="3416351"/>
            <a:ext cx="1332000" cy="864000"/>
          </a:xfrm>
          <a:solidFill>
            <a:schemeClr val="accent6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Bild zur Historie</a:t>
            </a:r>
          </a:p>
        </p:txBody>
      </p:sp>
      <p:sp>
        <p:nvSpPr>
          <p:cNvPr id="193" name="Textplatzhalter 7"/>
          <p:cNvSpPr>
            <a:spLocks noGrp="1"/>
          </p:cNvSpPr>
          <p:nvPr>
            <p:ph type="body" sz="quarter" idx="67" hasCustomPrompt="1"/>
          </p:nvPr>
        </p:nvSpPr>
        <p:spPr>
          <a:xfrm>
            <a:off x="180000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94" name="Textplatzhalter 7"/>
          <p:cNvSpPr>
            <a:spLocks noGrp="1"/>
          </p:cNvSpPr>
          <p:nvPr>
            <p:ph type="body" sz="quarter" idx="68" hasCustomPrompt="1"/>
          </p:nvPr>
        </p:nvSpPr>
        <p:spPr>
          <a:xfrm>
            <a:off x="1670523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95" name="Textplatzhalter 7"/>
          <p:cNvSpPr>
            <a:spLocks noGrp="1"/>
          </p:cNvSpPr>
          <p:nvPr>
            <p:ph type="body" sz="quarter" idx="69" hasCustomPrompt="1"/>
          </p:nvPr>
        </p:nvSpPr>
        <p:spPr>
          <a:xfrm>
            <a:off x="3161046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96" name="Textplatzhalter 7"/>
          <p:cNvSpPr>
            <a:spLocks noGrp="1"/>
          </p:cNvSpPr>
          <p:nvPr>
            <p:ph type="body" sz="quarter" idx="70" hasCustomPrompt="1"/>
          </p:nvPr>
        </p:nvSpPr>
        <p:spPr>
          <a:xfrm>
            <a:off x="4651569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97" name="Textplatzhalt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142092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198" name="Textplatzhalter 7"/>
          <p:cNvSpPr>
            <a:spLocks noGrp="1"/>
          </p:cNvSpPr>
          <p:nvPr>
            <p:ph type="body" sz="quarter" idx="72" hasCustomPrompt="1"/>
          </p:nvPr>
        </p:nvSpPr>
        <p:spPr>
          <a:xfrm>
            <a:off x="7632613" y="4274854"/>
            <a:ext cx="1332000" cy="468000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/>
          <a:lstStyle>
            <a:lvl1pPr algn="ctr">
              <a:spcAft>
                <a:spcPts val="0"/>
              </a:spcAft>
              <a:defRPr sz="1200" baseline="0"/>
            </a:lvl1pPr>
          </a:lstStyle>
          <a:p>
            <a:pPr lvl="0"/>
            <a:r>
              <a:rPr lang="de-DE" dirty="0"/>
              <a:t>Produkt,</a:t>
            </a:r>
            <a:br>
              <a:rPr lang="de-DE" dirty="0"/>
            </a:br>
            <a:r>
              <a:rPr lang="de-DE" dirty="0" err="1"/>
              <a:t>max</a:t>
            </a:r>
            <a:r>
              <a:rPr lang="de-DE" dirty="0"/>
              <a:t> 2-zeilig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73"/>
          </p:nvPr>
        </p:nvSpPr>
        <p:spPr/>
        <p:txBody>
          <a:bodyPr/>
          <a:lstStyle/>
          <a:p>
            <a:fld id="{E385A388-E7CA-414E-9940-BEA03F160382}" type="datetimeFigureOut">
              <a:rPr lang="de-DE" smtClean="0"/>
              <a:t>16.01.2023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7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75"/>
          </p:nvPr>
        </p:nvSpPr>
        <p:spPr/>
        <p:txBody>
          <a:bodyPr/>
          <a:lstStyle/>
          <a:p>
            <a:fld id="{09568E69-8191-4310-9D1A-5D683B0D227D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9589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792000"/>
            <a:ext cx="9144000" cy="435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Medienplatzhalter 10"/>
          <p:cNvSpPr>
            <a:spLocks noGrp="1"/>
          </p:cNvSpPr>
          <p:nvPr>
            <p:ph type="media" sz="quarter" idx="14"/>
          </p:nvPr>
        </p:nvSpPr>
        <p:spPr>
          <a:xfrm>
            <a:off x="936000" y="1044000"/>
            <a:ext cx="7250400" cy="3708000"/>
          </a:xfrm>
          <a:solidFill>
            <a:schemeClr val="accent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Mediaclip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10013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1044000"/>
            <a:ext cx="8784000" cy="3708000"/>
          </a:xfrm>
        </p:spPr>
        <p:txBody>
          <a:bodyPr/>
          <a:lstStyle>
            <a:lvl1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1pPr>
            <a:lvl2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2pPr>
            <a:lvl3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3pPr>
            <a:lvl4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4pPr>
            <a:lvl5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 b="0"/>
            </a:lvl5pPr>
            <a:lvl6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6pPr>
            <a:lvl7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7pPr>
            <a:lvl8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8pPr>
            <a:lvl9pPr marL="360000" indent="-36000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8199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172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087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153761" y="197285"/>
            <a:ext cx="5976937" cy="323850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6732588" y="4943475"/>
            <a:ext cx="2133600" cy="273844"/>
          </a:xfrm>
        </p:spPr>
        <p:txBody>
          <a:bodyPr/>
          <a:lstStyle>
            <a:lvl1pPr algn="r">
              <a:defRPr sz="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D09A503-A7EC-49A4-AFE3-A67CC689235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47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Überschrift durch Klicken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00015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51869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93507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250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153761" y="197285"/>
            <a:ext cx="5976937" cy="323850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6732588" y="4943475"/>
            <a:ext cx="2133600" cy="273844"/>
          </a:xfrm>
        </p:spPr>
        <p:txBody>
          <a:bodyPr/>
          <a:lstStyle>
            <a:lvl1pPr algn="r">
              <a:defRPr sz="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D09A503-A7EC-49A4-AFE3-A67CC689235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241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2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572000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180000" y="1044000"/>
            <a:ext cx="4212000" cy="2880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752000" y="1044000"/>
            <a:ext cx="4212000" cy="2880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51869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41748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/ Bild link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788000" y="1044000"/>
            <a:ext cx="4176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6518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/ Bild recht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2880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20400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940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Bilder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16"/>
          </p:nvPr>
        </p:nvSpPr>
        <p:spPr>
          <a:xfrm>
            <a:off x="22992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7"/>
          </p:nvPr>
        </p:nvSpPr>
        <p:spPr>
          <a:xfrm>
            <a:off x="45984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8"/>
          </p:nvPr>
        </p:nvSpPr>
        <p:spPr>
          <a:xfrm>
            <a:off x="6897600" y="2016000"/>
            <a:ext cx="2246400" cy="3132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180000" y="1044000"/>
            <a:ext cx="8784000" cy="7921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954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80000" y="1044000"/>
            <a:ext cx="8784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448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125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3342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06646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1263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9177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0137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2642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8897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2466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242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79999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819798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83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712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4970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4515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77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67093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Überschrift durch Klicken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0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00015" y="793074"/>
            <a:ext cx="4543200" cy="3126643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51869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9552699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013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153761" y="197285"/>
            <a:ext cx="5976937" cy="323850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6732588" y="4943475"/>
            <a:ext cx="2133600" cy="273844"/>
          </a:xfrm>
        </p:spPr>
        <p:txBody>
          <a:bodyPr/>
          <a:lstStyle>
            <a:lvl1pPr algn="r">
              <a:defRPr sz="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D09A503-A7EC-49A4-AFE3-A67CC689235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37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572000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Bildplatzhalter 6"/>
          <p:cNvSpPr>
            <a:spLocks noGrp="1"/>
          </p:cNvSpPr>
          <p:nvPr>
            <p:ph type="pic" sz="quarter" idx="18"/>
          </p:nvPr>
        </p:nvSpPr>
        <p:spPr>
          <a:xfrm>
            <a:off x="180000" y="1044000"/>
            <a:ext cx="4212000" cy="2880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752000" y="1044000"/>
            <a:ext cx="4212000" cy="2880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751869" y="4104000"/>
            <a:ext cx="4212000" cy="6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Beschreibung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86684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abellenplatzhalter 7"/>
          <p:cNvSpPr>
            <a:spLocks noGrp="1"/>
          </p:cNvSpPr>
          <p:nvPr>
            <p:ph type="tbl" sz="quarter" idx="15"/>
          </p:nvPr>
        </p:nvSpPr>
        <p:spPr>
          <a:xfrm>
            <a:off x="180000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0390216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Bild links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0" y="792000"/>
            <a:ext cx="4572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788000" y="1044000"/>
            <a:ext cx="4176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12437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Bild rechts (1: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2880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204000" y="792000"/>
            <a:ext cx="5940000" cy="4356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753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5"/>
          </p:nvPr>
        </p:nvSpPr>
        <p:spPr>
          <a:xfrm>
            <a:off x="180000" y="1044000"/>
            <a:ext cx="8784000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82229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SmartArt-Platzhalter 7"/>
          <p:cNvSpPr>
            <a:spLocks noGrp="1"/>
          </p:cNvSpPr>
          <p:nvPr>
            <p:ph type="dgm" sz="quarter" idx="13"/>
          </p:nvPr>
        </p:nvSpPr>
        <p:spPr>
          <a:xfrm>
            <a:off x="179999" y="1044000"/>
            <a:ext cx="8784614" cy="370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</p:spTree>
    <p:extLst>
      <p:ext uri="{BB962C8B-B14F-4D97-AF65-F5344CB8AC3E}">
        <p14:creationId xmlns:p14="http://schemas.microsoft.com/office/powerpoint/2010/main" val="55776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353C-D4FD-4FB8-BCD0-C2E01FD0E9F7}" type="datetimeFigureOut">
              <a:rPr lang="de-DE" smtClean="0"/>
              <a:t>16.01.2023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16AA-10B2-4C10-B44C-E4C1F0DF0499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572000" y="1044000"/>
            <a:ext cx="0" cy="3708000"/>
          </a:xfrm>
          <a:prstGeom prst="line">
            <a:avLst/>
          </a:prstGeom>
          <a:ln w="19050" cmpd="sng">
            <a:solidFill>
              <a:srgbClr val="4153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80000" y="1044000"/>
            <a:ext cx="4212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7"/>
          </p:nvPr>
        </p:nvSpPr>
        <p:spPr>
          <a:xfrm>
            <a:off x="4752000" y="1044000"/>
            <a:ext cx="4212000" cy="370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01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4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3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80000" y="0"/>
            <a:ext cx="6264000" cy="684000"/>
          </a:xfrm>
          <a:prstGeom prst="rect">
            <a:avLst/>
          </a:prstGeom>
        </p:spPr>
        <p:txBody>
          <a:bodyPr vert="horz" lIns="0" tIns="54000" rIns="0" bIns="0" rtlCol="0" anchor="ctr">
            <a:normAutofit/>
          </a:bodyPr>
          <a:lstStyle/>
          <a:p>
            <a:r>
              <a:rPr lang="de-DE" dirty="0"/>
              <a:t>Dies ist eine lange Headline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044000"/>
            <a:ext cx="8784000" cy="37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80000" y="4860000"/>
            <a:ext cx="234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28000" y="4860000"/>
            <a:ext cx="3888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40000" y="4860000"/>
            <a:ext cx="2124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8" name="Regieanweisung"/>
          <p:cNvGrpSpPr/>
          <p:nvPr/>
        </p:nvGrpSpPr>
        <p:grpSpPr>
          <a:xfrm>
            <a:off x="-1908000" y="-351000"/>
            <a:ext cx="11700000" cy="5845500"/>
            <a:chOff x="-1908000" y="-468000"/>
            <a:chExt cx="11700000" cy="7794000"/>
          </a:xfrm>
        </p:grpSpPr>
        <p:grpSp>
          <p:nvGrpSpPr>
            <p:cNvPr id="9" name="Hilfslinien // oben"/>
            <p:cNvGrpSpPr/>
            <p:nvPr userDrawn="1"/>
          </p:nvGrpSpPr>
          <p:grpSpPr>
            <a:xfrm>
              <a:off x="181957" y="-468000"/>
              <a:ext cx="8780150" cy="360000"/>
              <a:chOff x="181957" y="-468000"/>
              <a:chExt cx="8780150" cy="360000"/>
            </a:xfrm>
          </p:grpSpPr>
          <p:sp>
            <p:nvSpPr>
              <p:cNvPr id="31" name="Linientext 12,00 // oben"/>
              <p:cNvSpPr txBox="1"/>
              <p:nvPr userDrawn="1"/>
            </p:nvSpPr>
            <p:spPr>
              <a:xfrm>
                <a:off x="217957" y="-468000"/>
                <a:ext cx="54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12,19</a:t>
                </a:r>
              </a:p>
              <a:p>
                <a:pPr algn="l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00,50 </a:t>
                </a:r>
                <a:r>
                  <a:rPr lang="de-DE" sz="800" baseline="0" dirty="0">
                    <a:solidFill>
                      <a:schemeClr val="tx1"/>
                    </a:solidFill>
                    <a:latin typeface="+mn-lt"/>
                  </a:rPr>
                  <a:t>cm</a:t>
                </a:r>
                <a:endParaRPr lang="de-DE" sz="8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32" name="Hilfslinie 12,00 // oben"/>
              <p:cNvCxnSpPr/>
              <p:nvPr userDrawn="1"/>
            </p:nvCxnSpPr>
            <p:spPr>
              <a:xfrm flipV="1">
                <a:off x="181957" y="-468000"/>
                <a:ext cx="0" cy="36000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Linientext 11,90 // oben"/>
              <p:cNvSpPr txBox="1"/>
              <p:nvPr userDrawn="1"/>
            </p:nvSpPr>
            <p:spPr>
              <a:xfrm>
                <a:off x="8385444" y="-468000"/>
                <a:ext cx="54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12,20</a:t>
                </a:r>
              </a:p>
              <a:p>
                <a:pPr algn="r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cm 24,90</a:t>
                </a:r>
              </a:p>
            </p:txBody>
          </p:sp>
          <p:cxnSp>
            <p:nvCxnSpPr>
              <p:cNvPr id="34" name="Hilfslinie 11,90 // oben"/>
              <p:cNvCxnSpPr/>
              <p:nvPr userDrawn="1"/>
            </p:nvCxnSpPr>
            <p:spPr>
              <a:xfrm flipV="1">
                <a:off x="8962107" y="-468000"/>
                <a:ext cx="0" cy="36000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Hilfslinien // unten"/>
            <p:cNvGrpSpPr/>
            <p:nvPr userDrawn="1"/>
          </p:nvGrpSpPr>
          <p:grpSpPr>
            <a:xfrm>
              <a:off x="181957" y="6966000"/>
              <a:ext cx="8780150" cy="360000"/>
              <a:chOff x="181957" y="6966000"/>
              <a:chExt cx="8780150" cy="360000"/>
            </a:xfrm>
          </p:grpSpPr>
          <p:sp>
            <p:nvSpPr>
              <p:cNvPr id="27" name="Linientext 12,00 // unten"/>
              <p:cNvSpPr txBox="1"/>
              <p:nvPr userDrawn="1"/>
            </p:nvSpPr>
            <p:spPr>
              <a:xfrm>
                <a:off x="217957" y="6966000"/>
                <a:ext cx="54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00,50 </a:t>
                </a:r>
                <a:r>
                  <a:rPr lang="de-DE" sz="800" baseline="0" dirty="0">
                    <a:solidFill>
                      <a:schemeClr val="tx1"/>
                    </a:solidFill>
                    <a:latin typeface="+mn-lt"/>
                  </a:rPr>
                  <a:t>cm</a:t>
                </a:r>
              </a:p>
              <a:p>
                <a:pPr algn="l">
                  <a:lnSpc>
                    <a:spcPct val="100000"/>
                  </a:lnSpc>
                </a:pPr>
                <a:r>
                  <a:rPr lang="de-DE" sz="800" baseline="0" dirty="0">
                    <a:solidFill>
                      <a:schemeClr val="tx1"/>
                    </a:solidFill>
                    <a:latin typeface="+mn-lt"/>
                  </a:rPr>
                  <a:t>12,19</a:t>
                </a:r>
                <a:endParaRPr lang="de-DE" sz="8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28" name="Hilfslinie 12,00 // unten"/>
              <p:cNvCxnSpPr/>
              <p:nvPr userDrawn="1"/>
            </p:nvCxnSpPr>
            <p:spPr>
              <a:xfrm flipV="1">
                <a:off x="181957" y="6966000"/>
                <a:ext cx="0" cy="36000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Linientext 11,90 // unten"/>
              <p:cNvSpPr txBox="1"/>
              <p:nvPr userDrawn="1"/>
            </p:nvSpPr>
            <p:spPr>
              <a:xfrm>
                <a:off x="8385444" y="6966000"/>
                <a:ext cx="54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cm 24,90</a:t>
                </a:r>
              </a:p>
              <a:p>
                <a:pPr algn="r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12,20</a:t>
                </a:r>
              </a:p>
            </p:txBody>
          </p:sp>
          <p:cxnSp>
            <p:nvCxnSpPr>
              <p:cNvPr id="30" name="Hilfslinie 11,90 // unten"/>
              <p:cNvCxnSpPr/>
              <p:nvPr userDrawn="1"/>
            </p:nvCxnSpPr>
            <p:spPr>
              <a:xfrm flipV="1">
                <a:off x="8962107" y="6966000"/>
                <a:ext cx="0" cy="36000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Hilfslinien // rechts"/>
            <p:cNvGrpSpPr/>
            <p:nvPr userDrawn="1"/>
          </p:nvGrpSpPr>
          <p:grpSpPr>
            <a:xfrm>
              <a:off x="9252000" y="237202"/>
              <a:ext cx="540000" cy="6102435"/>
              <a:chOff x="9252000" y="237202"/>
              <a:chExt cx="540000" cy="6102435"/>
            </a:xfrm>
          </p:grpSpPr>
          <p:sp>
            <p:nvSpPr>
              <p:cNvPr id="21" name="Linientext 06,00 // rechts"/>
              <p:cNvSpPr txBox="1"/>
              <p:nvPr userDrawn="1"/>
            </p:nvSpPr>
            <p:spPr>
              <a:xfrm>
                <a:off x="9252000" y="271990"/>
                <a:ext cx="54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0,50 cm</a:t>
                </a:r>
              </a:p>
              <a:p>
                <a:pPr algn="l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6,64</a:t>
                </a:r>
              </a:p>
            </p:txBody>
          </p:sp>
          <p:cxnSp>
            <p:nvCxnSpPr>
              <p:cNvPr id="22" name="Hilfslinie 06,00 // rechts"/>
              <p:cNvCxnSpPr/>
              <p:nvPr userDrawn="1"/>
            </p:nvCxnSpPr>
            <p:spPr>
              <a:xfrm flipH="1">
                <a:off x="9252000" y="237202"/>
                <a:ext cx="360000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Linientext 03,70 // rechts"/>
              <p:cNvSpPr txBox="1"/>
              <p:nvPr userDrawn="1"/>
            </p:nvSpPr>
            <p:spPr>
              <a:xfrm>
                <a:off x="9252000" y="1427294"/>
                <a:ext cx="54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02,9 cm</a:t>
                </a:r>
              </a:p>
              <a:p>
                <a:pPr algn="l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04,24</a:t>
                </a:r>
              </a:p>
            </p:txBody>
          </p:sp>
          <p:cxnSp>
            <p:nvCxnSpPr>
              <p:cNvPr id="24" name="Hilfslinie 03,70 // rechts"/>
              <p:cNvCxnSpPr/>
              <p:nvPr userDrawn="1"/>
            </p:nvCxnSpPr>
            <p:spPr>
              <a:xfrm flipH="1">
                <a:off x="9252000" y="1389582"/>
                <a:ext cx="360000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Linientext 08,60 // rechts"/>
              <p:cNvSpPr txBox="1"/>
              <p:nvPr userDrawn="1"/>
            </p:nvSpPr>
            <p:spPr>
              <a:xfrm>
                <a:off x="9252000" y="5942210"/>
                <a:ext cx="54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endParaRPr lang="de-DE" sz="800" dirty="0">
                  <a:solidFill>
                    <a:schemeClr val="tx1"/>
                  </a:solidFill>
                  <a:latin typeface="+mn-lt"/>
                </a:endParaRPr>
              </a:p>
              <a:p>
                <a:pPr algn="l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6,07</a:t>
                </a:r>
              </a:p>
              <a:p>
                <a:pPr algn="l">
                  <a:lnSpc>
                    <a:spcPct val="100000"/>
                  </a:lnSpc>
                </a:pPr>
                <a:r>
                  <a:rPr lang="de-DE" sz="800" dirty="0">
                    <a:solidFill>
                      <a:schemeClr val="tx1"/>
                    </a:solidFill>
                    <a:latin typeface="+mn-lt"/>
                  </a:rPr>
                  <a:t>13,2 cm</a:t>
                </a:r>
              </a:p>
            </p:txBody>
          </p:sp>
          <p:cxnSp>
            <p:nvCxnSpPr>
              <p:cNvPr id="26" name="Hilfslinie 08,60 // rechts"/>
              <p:cNvCxnSpPr/>
              <p:nvPr userDrawn="1"/>
            </p:nvCxnSpPr>
            <p:spPr>
              <a:xfrm flipH="1">
                <a:off x="9252000" y="6339637"/>
                <a:ext cx="360000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Regieanweisung"/>
            <p:cNvGrpSpPr/>
            <p:nvPr userDrawn="1"/>
          </p:nvGrpSpPr>
          <p:grpSpPr>
            <a:xfrm>
              <a:off x="-1908000" y="-468000"/>
              <a:ext cx="9720000" cy="5527665"/>
              <a:chOff x="-1908000" y="-468000"/>
              <a:chExt cx="9720000" cy="5527665"/>
            </a:xfrm>
          </p:grpSpPr>
          <p:sp>
            <p:nvSpPr>
              <p:cNvPr id="17" name="Listenebenen"/>
              <p:cNvSpPr txBox="1"/>
              <p:nvPr userDrawn="1"/>
            </p:nvSpPr>
            <p:spPr>
              <a:xfrm rot="10800000" flipH="1" flipV="1">
                <a:off x="-1908000" y="4339665"/>
                <a:ext cx="1800000" cy="72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90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indent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90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90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Start </a:t>
                </a:r>
                <a:r>
                  <a:rPr lang="de-DE" sz="900" b="0" baseline="0" dirty="0">
                    <a:solidFill>
                      <a:schemeClr val="tx1"/>
                    </a:solidFill>
                    <a:latin typeface="+mn-lt"/>
                  </a:rPr>
                  <a:t>//</a:t>
                </a: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 Absatz </a:t>
                </a:r>
                <a:r>
                  <a:rPr lang="de-DE" sz="900" b="0" baseline="0" dirty="0">
                    <a:solidFill>
                      <a:schemeClr val="tx1"/>
                    </a:solidFill>
                    <a:latin typeface="+mn-lt"/>
                  </a:rPr>
                  <a:t>//</a:t>
                </a: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 Listenebene erhöhen/verringern</a:t>
                </a:r>
              </a:p>
            </p:txBody>
          </p:sp>
          <p:sp>
            <p:nvSpPr>
              <p:cNvPr id="18" name="Führungslinien"/>
              <p:cNvSpPr txBox="1"/>
              <p:nvPr userDrawn="1"/>
            </p:nvSpPr>
            <p:spPr>
              <a:xfrm rot="10800000" flipH="1" flipV="1">
                <a:off x="1548000" y="-468000"/>
                <a:ext cx="6264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Hilfslinien anzeigen über Menu: </a:t>
                </a:r>
                <a:br>
                  <a:rPr kumimoji="0" lang="de-DE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</a:br>
                <a:r>
                  <a:rPr kumimoji="0" lang="de-DE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Ansicht </a:t>
                </a:r>
                <a:r>
                  <a:rPr kumimoji="0" lang="de-DE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//</a:t>
                </a:r>
                <a:r>
                  <a:rPr kumimoji="0" lang="de-DE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Anzeigen </a:t>
                </a:r>
                <a:r>
                  <a:rPr kumimoji="0" lang="de-DE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// Haken bei </a:t>
                </a:r>
                <a:r>
                  <a:rPr kumimoji="0" lang="de-DE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Führungslinien</a:t>
                </a:r>
                <a:r>
                  <a:rPr kumimoji="0" lang="de-DE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setzen</a:t>
                </a:r>
              </a:p>
            </p:txBody>
          </p:sp>
          <p:sp>
            <p:nvSpPr>
              <p:cNvPr id="20" name="Zurücksetzen // Layoutwechsel"/>
              <p:cNvSpPr txBox="1"/>
              <p:nvPr userDrawn="1"/>
            </p:nvSpPr>
            <p:spPr>
              <a:xfrm rot="10800000" flipH="1" flipV="1">
                <a:off x="-1908000" y="2204865"/>
                <a:ext cx="1800000" cy="126841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900" b="0" baseline="0" dirty="0">
                    <a:solidFill>
                      <a:schemeClr val="tx1"/>
                    </a:solidFill>
                    <a:latin typeface="+mn-lt"/>
                  </a:rPr>
                  <a:t>Folie in Ursprungsform </a:t>
                </a:r>
              </a:p>
              <a:p>
                <a:pPr indent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900" b="0" baseline="0" dirty="0">
                    <a:solidFill>
                      <a:schemeClr val="tx1"/>
                    </a:solidFill>
                    <a:latin typeface="+mn-lt"/>
                  </a:rPr>
                  <a:t>bringen über Menu:</a:t>
                </a:r>
              </a:p>
              <a:p>
                <a:pPr indent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Start </a:t>
                </a:r>
                <a:r>
                  <a:rPr lang="de-DE" sz="900" b="0" baseline="0" dirty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900" b="0" baseline="0" dirty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indent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sz="900" b="0" baseline="0" dirty="0">
                  <a:solidFill>
                    <a:schemeClr val="tx1"/>
                  </a:solidFill>
                  <a:latin typeface="+mn-lt"/>
                </a:endParaRPr>
              </a:p>
              <a:p>
                <a:pPr indent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900" b="0" baseline="0" dirty="0">
                    <a:solidFill>
                      <a:schemeClr val="tx1"/>
                    </a:solidFill>
                    <a:latin typeface="+mn-lt"/>
                  </a:rPr>
                  <a:t>Wechsel des Folienlayouts </a:t>
                </a:r>
                <a:br>
                  <a:rPr lang="de-DE" sz="9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900" b="0" baseline="0" dirty="0">
                    <a:solidFill>
                      <a:schemeClr val="tx1"/>
                    </a:solidFill>
                    <a:latin typeface="+mn-lt"/>
                  </a:rPr>
                  <a:t>im Menü über: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Start </a:t>
                </a:r>
                <a:r>
                  <a:rPr lang="de-DE" sz="900" b="0" baseline="0" dirty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Folien </a:t>
                </a:r>
                <a:r>
                  <a:rPr lang="de-DE" sz="900" b="0" baseline="0" dirty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indent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sz="900" b="0" baseline="0" dirty="0">
                  <a:solidFill>
                    <a:schemeClr val="tx1"/>
                  </a:solidFill>
                  <a:latin typeface="+mn-lt"/>
                </a:endParaRPr>
              </a:p>
              <a:p>
                <a:pPr indent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sz="900" b="0" baseline="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grpSp>
          <p:nvGrpSpPr>
            <p:cNvPr id="13" name="Hilfslinien // links"/>
            <p:cNvGrpSpPr/>
            <p:nvPr userDrawn="1"/>
          </p:nvGrpSpPr>
          <p:grpSpPr>
            <a:xfrm>
              <a:off x="-468000" y="238647"/>
              <a:ext cx="360000" cy="6098948"/>
              <a:chOff x="-468000" y="238647"/>
              <a:chExt cx="360000" cy="6098948"/>
            </a:xfrm>
          </p:grpSpPr>
          <p:cxnSp>
            <p:nvCxnSpPr>
              <p:cNvPr id="14" name="Hilfslinie 06,00 // links"/>
              <p:cNvCxnSpPr/>
              <p:nvPr userDrawn="1"/>
            </p:nvCxnSpPr>
            <p:spPr>
              <a:xfrm flipH="1">
                <a:off x="-468000" y="1390554"/>
                <a:ext cx="360000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 08,60 // links"/>
              <p:cNvCxnSpPr/>
              <p:nvPr userDrawn="1"/>
            </p:nvCxnSpPr>
            <p:spPr>
              <a:xfrm flipH="1">
                <a:off x="-468000" y="6337595"/>
                <a:ext cx="360000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Hilfslinie 06,00 // links"/>
              <p:cNvCxnSpPr/>
              <p:nvPr userDrawn="1"/>
            </p:nvCxnSpPr>
            <p:spPr>
              <a:xfrm flipH="1">
                <a:off x="-468000" y="238647"/>
                <a:ext cx="360000" cy="0"/>
              </a:xfrm>
              <a:prstGeom prst="line">
                <a:avLst/>
              </a:prstGeom>
              <a:ln w="0" cap="sq">
                <a:solidFill>
                  <a:schemeClr val="tx1"/>
                </a:solidFill>
                <a:miter lim="800000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platzhalter 8"/>
          <p:cNvSpPr txBox="1">
            <a:spLocks/>
          </p:cNvSpPr>
          <p:nvPr/>
        </p:nvSpPr>
        <p:spPr>
          <a:xfrm>
            <a:off x="0" y="738000"/>
            <a:ext cx="9144000" cy="54000"/>
          </a:xfrm>
          <a:prstGeom prst="rect">
            <a:avLst/>
          </a:prstGeom>
          <a:solidFill>
            <a:schemeClr val="tx2"/>
          </a:solidFill>
        </p:spPr>
        <p:txBody>
          <a:bodyPr lIns="9180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1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2"/>
              </a:buBlip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  <a:endParaRPr lang="de-DE" dirty="0"/>
          </a:p>
        </p:txBody>
      </p:sp>
      <p:pic>
        <p:nvPicPr>
          <p:cNvPr id="35" name="Picture 2" descr="X:\KiA\OV\Wirtgen GmbH\JOB 1502-028_PPT_Gestaltung_Erstellung_2010\allMaterial\_GuF\LOGOS 2.0\Wirgten.wmf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39" y="252000"/>
            <a:ext cx="1406753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1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62" r:id="rId9"/>
    <p:sldLayoutId id="2147483663" r:id="rId10"/>
    <p:sldLayoutId id="2147483681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68" r:id="rId17"/>
    <p:sldLayoutId id="2147483670" r:id="rId18"/>
    <p:sldLayoutId id="2147483671" r:id="rId19"/>
    <p:sldLayoutId id="2147483672" r:id="rId20"/>
    <p:sldLayoutId id="2147483679" r:id="rId21"/>
    <p:sldLayoutId id="2147483686" r:id="rId22"/>
    <p:sldLayoutId id="2147483687" r:id="rId23"/>
    <p:sldLayoutId id="2147483680" r:id="rId24"/>
    <p:sldLayoutId id="2147483684" r:id="rId25"/>
    <p:sldLayoutId id="2147483682" r:id="rId26"/>
    <p:sldLayoutId id="2147483683" r:id="rId27"/>
    <p:sldLayoutId id="2147483685" r:id="rId28"/>
    <p:sldLayoutId id="2147483673" r:id="rId29"/>
    <p:sldLayoutId id="2147483654" r:id="rId30"/>
    <p:sldLayoutId id="2147483655" r:id="rId31"/>
    <p:sldLayoutId id="2147483688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41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4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1353C-D4FD-4FB8-BCD0-C2E01FD0E9F7}" type="datetimeFigureOut">
              <a:rPr lang="de-DE" smtClean="0"/>
              <a:pPr/>
              <a:t>16.01.2023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24A316AA-10B2-4C10-B44C-E4C1F0DF04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390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.jpg"/><Relationship Id="rId5" Type="http://schemas.openxmlformats.org/officeDocument/2006/relationships/image" Target="../media/image4.wmf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.jpg"/><Relationship Id="rId5" Type="http://schemas.openxmlformats.org/officeDocument/2006/relationships/image" Target="../media/image4.wmf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.jp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5" Type="http://schemas.openxmlformats.org/officeDocument/2006/relationships/image" Target="../media/image14.emf"/><Relationship Id="rId4" Type="http://schemas.openxmlformats.org/officeDocument/2006/relationships/package" Target="../embeddings/_________Microsoft_Word1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63E7F8-7462-4E3F-AF17-7D27085D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9502"/>
            <a:ext cx="712879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 стабилизации грунта применяется при следующем строительстве: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FA5FCF-0AF0-4AA9-B7FA-63B308D1F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24" y="1203598"/>
            <a:ext cx="7191120" cy="3744416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ремонт и реконструкция существующих автомобильных дорог;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строительстве автомобильных дорог IV– V категории;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временных, технологических, вспомогательных и грунтовых дорог;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тротуаров, парковых, пешеходных и велодорожек;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автостоянок, парковок, складских и торговых центров и терминалов при создании прочных оснований под строительство объектов различных категорий;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полигонов ТБО и опасных веществ;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оснований под устройство промышленных полов и укладку тротуарной плитки;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оснований под железнодорожные пути.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3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2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611596" y="1059281"/>
            <a:ext cx="4496908" cy="129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ru-RU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МАЛЫЕ ФОРМЫ</a:t>
            </a:r>
            <a:r>
              <a:rPr lang="en-US" altLang="ru-RU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altLang="ru-RU" sz="16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altLang="ru-RU" sz="15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Элементы обустройства автомобильных дорог</a:t>
            </a:r>
          </a:p>
          <a:p>
            <a:pPr>
              <a:lnSpc>
                <a:spcPct val="150000"/>
              </a:lnSpc>
            </a:pPr>
            <a:r>
              <a:rPr lang="ru-RU" altLang="ru-RU" sz="15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Элементы благоустройства</a:t>
            </a:r>
          </a:p>
          <a:p>
            <a:pPr>
              <a:lnSpc>
                <a:spcPct val="150000"/>
              </a:lnSpc>
            </a:pPr>
            <a:r>
              <a:rPr lang="ru-RU" altLang="ru-RU" sz="15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Специальные формы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23528" y="1089486"/>
            <a:ext cx="4288068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ru-RU" altLang="ru-RU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ПОКРЫТИЯ</a:t>
            </a:r>
          </a:p>
          <a:p>
            <a:pPr>
              <a:spcBef>
                <a:spcPts val="600"/>
              </a:spcBef>
            </a:pPr>
            <a:r>
              <a:rPr lang="ru-RU" altLang="ru-RU" sz="15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Аэродромы </a:t>
            </a:r>
          </a:p>
          <a:p>
            <a:pPr>
              <a:spcBef>
                <a:spcPts val="600"/>
              </a:spcBef>
            </a:pPr>
            <a:r>
              <a:rPr lang="ru-RU" altLang="ru-RU" sz="15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Автомобильные дороги</a:t>
            </a:r>
          </a:p>
          <a:p>
            <a:pPr>
              <a:spcBef>
                <a:spcPts val="600"/>
              </a:spcBef>
            </a:pPr>
            <a:r>
              <a:rPr lang="ru-RU" altLang="ru-RU" sz="15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Производственно-технические площадки</a:t>
            </a:r>
          </a:p>
          <a:p>
            <a:pPr algn="ctr"/>
            <a:endParaRPr lang="ru-RU" altLang="ru-RU" sz="1600" i="1" dirty="0">
              <a:latin typeface="+mn-lt"/>
            </a:endParaRP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195780" y="485259"/>
            <a:ext cx="8032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Устройство монолитных цементобетонных (</a:t>
            </a:r>
            <a:r>
              <a:rPr lang="ru-RU" altLang="ru-RU" sz="1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фибробетонных</a:t>
            </a:r>
            <a:r>
              <a:rPr lang="ru-RU" alt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профилей                с помощью скользящих форм</a:t>
            </a:r>
            <a:endParaRPr lang="de-DE" altLang="ru-RU" sz="1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SP25_00322_DR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1596" y="2371702"/>
            <a:ext cx="3909944" cy="2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35_2_SB_G_11_k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382318"/>
            <a:ext cx="3888432" cy="256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21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143488" y="1203598"/>
            <a:ext cx="4608024" cy="3456384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использованием бетоноукладчиков со скользящими формами (опалубкой) в зависимости от условий обеспечивается различная ширина и толщина укладки и устраиваются различные виды профилей</a:t>
            </a:r>
          </a:p>
          <a:p>
            <a:pPr marL="0" lvl="1" indent="0">
              <a:buNone/>
            </a:pPr>
            <a:endParaRPr lang="ru-RU" sz="1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бетоноукладчиков со скользящей опалубкой позволяет отказаться/минимизировать использование готовых заводских штучных изделий и снизить затраты на их изготовление и транспортировку</a:t>
            </a:r>
            <a:endParaRPr lang="de-DE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только одного материала –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цементобетона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для самого строительства зданий и сооружений и для обустройства прилегающей территории. Асфальтобетон не применяется.</a:t>
            </a:r>
            <a:endParaRPr lang="de-DE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" b="1113"/>
          <a:stretch/>
        </p:blipFill>
        <p:spPr>
          <a:xfrm>
            <a:off x="4751512" y="1203598"/>
            <a:ext cx="3996952" cy="3456384"/>
          </a:xfrm>
        </p:spPr>
      </p:pic>
      <p:sp>
        <p:nvSpPr>
          <p:cNvPr id="6" name="Прямоугольник 5"/>
          <p:cNvSpPr/>
          <p:nvPr/>
        </p:nvSpPr>
        <p:spPr>
          <a:xfrm>
            <a:off x="179512" y="4132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Монолитные цементобетонные профили</a:t>
            </a:r>
            <a:endParaRPr lang="de-DE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технологии</a:t>
            </a:r>
            <a:endParaRPr lang="de-DE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65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8280920" cy="850737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/>
            </a:r>
            <a:br>
              <a:rPr lang="ru-RU" sz="1800" dirty="0"/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и обустройство дорог и улиц. Благоустройство.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yuriy.zhukov\Documents\WIRTGEN\Concrete\SP 15_25_500-60\Photos\W_photo_SP25i_01074_HI.jpg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" r="3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" r="3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platzhalter 4"/>
          <p:cNvSpPr txBox="1">
            <a:spLocks/>
          </p:cNvSpPr>
          <p:nvPr/>
        </p:nvSpPr>
        <p:spPr>
          <a:xfrm>
            <a:off x="204991" y="4117263"/>
            <a:ext cx="4319992" cy="6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Пешеходные и велосипедные дорожки, тротуары, подъездные пути и проч.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platzhalter 4"/>
          <p:cNvSpPr txBox="1">
            <a:spLocks/>
          </p:cNvSpPr>
          <p:nvPr/>
        </p:nvSpPr>
        <p:spPr>
          <a:xfrm>
            <a:off x="4716016" y="4109413"/>
            <a:ext cx="4319992" cy="6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600" dirty="0"/>
          </a:p>
        </p:txBody>
      </p:sp>
      <p:sp>
        <p:nvSpPr>
          <p:cNvPr id="14" name="Textplatzhalter 4"/>
          <p:cNvSpPr txBox="1">
            <a:spLocks/>
          </p:cNvSpPr>
          <p:nvPr/>
        </p:nvSpPr>
        <p:spPr>
          <a:xfrm>
            <a:off x="4716016" y="4117263"/>
            <a:ext cx="4319992" cy="6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Бортовой камень, бордюр с лотком и др.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11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07504" y="195486"/>
            <a:ext cx="8712968" cy="850737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/>
            </a:r>
            <a:br>
              <a:rPr lang="ru-RU" sz="1800" dirty="0"/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и обустройство дорог и искусственных сооружений</a:t>
            </a:r>
            <a:endParaRPr lang="de-DE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platzhalter 11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" r="65"/>
          <a:stretch/>
        </p:blipFill>
        <p:spPr/>
      </p:pic>
      <p:pic>
        <p:nvPicPr>
          <p:cNvPr id="9" name="Bildplatzhalter 8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" r="31"/>
          <a:stretch/>
        </p:blipFill>
        <p:spPr/>
      </p:pic>
      <p:sp>
        <p:nvSpPr>
          <p:cNvPr id="13" name="Textplatzhalter 4"/>
          <p:cNvSpPr txBox="1">
            <a:spLocks/>
          </p:cNvSpPr>
          <p:nvPr/>
        </p:nvSpPr>
        <p:spPr>
          <a:xfrm>
            <a:off x="204991" y="4126042"/>
            <a:ext cx="4319992" cy="6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Открытые водоотводные лотки и быстротоки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4"/>
          <p:cNvSpPr txBox="1">
            <a:spLocks/>
          </p:cNvSpPr>
          <p:nvPr/>
        </p:nvSpPr>
        <p:spPr>
          <a:xfrm>
            <a:off x="4788191" y="4126042"/>
            <a:ext cx="4319992" cy="6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Закрытые водоотводные лотки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84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467544" y="4444030"/>
            <a:ext cx="6480720" cy="648000"/>
          </a:xfrm>
        </p:spPr>
        <p:txBody>
          <a:bodyPr>
            <a:normAutofit/>
          </a:bodyPr>
          <a:lstStyle/>
          <a:p>
            <a:pPr lvl="1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Подъездная дорога к свиноферме по укреплённому грунту (на фото укладка + пилотные швы)</a:t>
            </a:r>
            <a:endParaRPr lang="de-DE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yuriy.zhukov\Documents\WIRTGEN\Calculations\SMU-5 Voronezh\Photos\IMG_20161005_17094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69" b="41423"/>
          <a:stretch/>
        </p:blipFill>
        <p:spPr bwMode="auto">
          <a:xfrm>
            <a:off x="899592" y="771550"/>
            <a:ext cx="60486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7504" y="4022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Монолитные цементобетонные профили</a:t>
            </a:r>
            <a:endParaRPr lang="de-DE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6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1A7C7B7E-12C0-4EC3-B1EC-B203B4CDC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339502"/>
            <a:ext cx="6447501" cy="1191863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работы по укреплению грунта и устройству монолитных цементобетонных (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фибробетонных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покрытий в Калининградской области выполняет Филиал АО «ПО «Возрождение»                                 в г. Калининград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F9913537-F051-4428-BC72-9E0E6C4E0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1" y="3232021"/>
            <a:ext cx="4640063" cy="207603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фибробетона: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прочность при растяжении и изгибе, отличное поведение при усадке;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остаточная прочность на изгиб (</a:t>
            </a:r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трещинопрерывающая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функция);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уменьшения толщины плиты за счет ее армирования фиброй, а также общей толщины конструкции;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Повышает защиту от </a:t>
            </a:r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истираемости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(износостойкость)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Армирование до самого края, предупреждает сколы на углах примыканий деформационных швов;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 к щелочам и агрессивным средам.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Экологичность.</a:t>
            </a:r>
          </a:p>
          <a:p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xmlns="" id="{42DBBCD8-FBC7-4B54-B43C-341E082CD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7826" y="1491630"/>
            <a:ext cx="4392486" cy="1584176"/>
          </a:xfrm>
        </p:spPr>
        <p:txBody>
          <a:bodyPr>
            <a:normAutofit fontScale="25000" lnSpcReduction="20000"/>
          </a:bodyPr>
          <a:lstStyle/>
          <a:p>
            <a:endParaRPr lang="en-US" sz="12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5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Фибробетон – это композитный строительный материал, получаемый путем добавления фибры в бетон. Фибра (синтетическое двухкомпонентное </a:t>
            </a:r>
            <a:r>
              <a:rPr lang="ru-RU" sz="5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макроволокно</a:t>
            </a:r>
            <a:r>
              <a:rPr lang="ru-RU" sz="5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равномерно укрепляет бетон во всех плоскостях, повышает его прочность, ударостойкость и снижает образование усадочных трещин.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EFA282-3CAB-4ADE-84EE-C8C620CD8D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0" y="1419622"/>
            <a:ext cx="2594822" cy="17281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A6AB58-900C-4A86-83B3-9E3ED857C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96344"/>
            <a:ext cx="2827188" cy="21397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60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096782-6DC1-4674-9EEE-4E9E906B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11510"/>
            <a:ext cx="6584279" cy="1008112"/>
          </a:xfrm>
        </p:spPr>
        <p:txBody>
          <a:bodyPr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преимущества цементобетонных покрытий, осуществляемых Филиалом  АО «ПО «Возрождение»                       в г. Калининград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53BB7CEC-EA9A-47E8-BB52-4D2B2828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36" y="1773836"/>
            <a:ext cx="3382278" cy="317417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ВЫСОКАЯ НЕСУЩАЯ СПОСОБНОСТЬ С СУЩЕСТВЕННЫМ ЗАПАСОМ ПРОЧНОСТИ;</a:t>
            </a:r>
            <a:endParaRPr lang="ru-RU" sz="18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ХОРОШИЙ КОЭФФИЦИЕНТ СЦЕПЛЕНИЯ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(БЕЗОПАСНОСТЬ);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СВЕТЛАЯ ПОВЕРХНОСТЬ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облегчающая ориентацию в темноте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Экологически благоприятный вид строительства (без использования продуктов нефтепереработки) и возможностью повторного использования </a:t>
            </a:r>
            <a:r>
              <a:rPr lang="ru-RU" sz="1800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рециклированных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материалов (бетона);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НИЗКИЕ ЭКСПЛУАТАЦИОННЫЕ ЗАТРАТЫ;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Устойчивость к образованию колеи;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ОТЛИЧНАЯ ИЗНОСОСТОЙКОСТЬ;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даже при регулярном контакте с агрессивной водой (соль, хлорид)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РАСЧЕТНЫЙ СРОК СЛУЖБЫ ОТ 30 ЛЕТ.</a:t>
            </a:r>
            <a:endParaRPr lang="ru-RU" sz="18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8AE508D0-815A-4C7A-A044-C4BFCA5EA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910D9B-E19F-4E20-A4C4-EBCE5D3B7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5" y="1716882"/>
            <a:ext cx="3637950" cy="3087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8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15DFBA-0EF7-4194-B7D3-6617290B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411510"/>
            <a:ext cx="6447501" cy="744742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Собственные мощности по производству и укладке фибробетона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Филиала АО «ПО «Возрождение» в г. Калининград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B7E46114-C2EF-48ED-8A83-E4817AF272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5976" y="1059582"/>
            <a:ext cx="3672408" cy="151216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Бетонно-смесительная установка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LIEBHERR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(производительность 100 м куб/ч);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Бетоноукладчик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WIRTGEN SP 500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укладывать бетон методом скользящей опалубки и обеспечивает ровную поверхность;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190D71D6-6870-472C-B9D2-2494ECC2F6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1521" y="3579862"/>
            <a:ext cx="4320479" cy="151216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 гидравлическими и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электричнескими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вибраторами, позволяющими достичь требуемой степени уплотнения;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в наличии скользящие формы, позволяющие укладывать монолитные профили различных форм (лотки, бордюры, тротуары, барьерные ограждения, желоба).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A986420-5FC2-47DF-BC35-754AE9D6D2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1590"/>
            <a:ext cx="3744416" cy="236751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D8A36B2F-22D6-4681-97F7-CBCCCD058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24518"/>
            <a:ext cx="3888432" cy="2367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57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tall zeichnung">
            <a:extLst>
              <a:ext uri="{FF2B5EF4-FFF2-40B4-BE49-F238E27FC236}">
                <a16:creationId xmlns:a16="http://schemas.microsoft.com/office/drawing/2014/main" xmlns="" id="{B8019648-73F3-41D4-ACA1-8D7EBCFA2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b="3813"/>
          <a:stretch/>
        </p:blipFill>
        <p:spPr bwMode="auto">
          <a:xfrm>
            <a:off x="323528" y="1168278"/>
            <a:ext cx="3921959" cy="15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6" descr="2012_08_20_Liß_Hartmann">
            <a:extLst>
              <a:ext uri="{FF2B5EF4-FFF2-40B4-BE49-F238E27FC236}">
                <a16:creationId xmlns:a16="http://schemas.microsoft.com/office/drawing/2014/main" xmlns="" id="{1F847658-4B15-4D55-A77F-02DC763B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13444"/>
            <a:ext cx="3654660" cy="213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8658E693-E600-4E0B-8C4B-E1A4F6B3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4508"/>
            <a:ext cx="5544615" cy="58708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Монолитные цементобетонные профили 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строительства коровника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95FD1D2B-8184-41E1-9C30-B8C072C5B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401" y="1419622"/>
            <a:ext cx="3921959" cy="3456384"/>
          </a:xfrm>
        </p:spPr>
        <p:txBody>
          <a:bodyPr>
            <a:normAutofit/>
          </a:bodyPr>
          <a:lstStyle/>
          <a:p>
            <a:pPr lvl="1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только приготавливаемого на месте 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цементобетона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самого строительства зданий со сложными элементами и сооружений и для обустройства прилегающей территории. Количество привозных штучных изделий минимально</a:t>
            </a:r>
          </a:p>
          <a:p>
            <a:pPr marL="0" lvl="1" indent="0">
              <a:buNone/>
            </a:pPr>
            <a:endParaRPr lang="ru-RU" sz="7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точность и производительность </a:t>
            </a:r>
          </a:p>
          <a:p>
            <a:pPr marL="0" lvl="1" indent="0">
              <a:buNone/>
            </a:pPr>
            <a:endParaRPr lang="ru-RU" sz="7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Минимизация «человеческого фактора»</a:t>
            </a:r>
            <a:endParaRPr lang="de-DE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98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06D70C-37A4-4678-BCF0-9A5D3941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11510"/>
            <a:ext cx="5472607" cy="71503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Монолитные цементобетонные профили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строительства коровника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345523-D803-4198-9730-9B679DCAA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19128"/>
            <a:ext cx="2890896" cy="1108606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Основание под опоры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E6DA1C9B-516B-4B9F-A018-5F2A8F712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22728" y="1313261"/>
            <a:ext cx="3197743" cy="1762545"/>
          </a:xfrm>
        </p:spPr>
        <p:txBody>
          <a:bodyPr/>
          <a:lstStyle/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ru-RU" sz="22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 с </a:t>
            </a:r>
            <a:r>
              <a:rPr lang="ru-RU" sz="22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антискользящими</a:t>
            </a:r>
            <a:r>
              <a:rPr lang="ru-RU" sz="22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нарезками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Кормовой стол</a:t>
            </a:r>
          </a:p>
          <a:p>
            <a:endParaRPr lang="ru-RU" dirty="0"/>
          </a:p>
        </p:txBody>
      </p:sp>
      <p:pic>
        <p:nvPicPr>
          <p:cNvPr id="6" name="Picture 55" descr="SAM_1149">
            <a:extLst>
              <a:ext uri="{FF2B5EF4-FFF2-40B4-BE49-F238E27FC236}">
                <a16:creationId xmlns:a16="http://schemas.microsoft.com/office/drawing/2014/main" xmlns="" id="{3CD98978-6345-45C4-BDE9-72998C8D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8" t="29825" r="25560"/>
          <a:stretch>
            <a:fillRect/>
          </a:stretch>
        </p:blipFill>
        <p:spPr bwMode="auto">
          <a:xfrm>
            <a:off x="363682" y="3095551"/>
            <a:ext cx="2104031" cy="15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5" descr="SAM_1392">
            <a:extLst>
              <a:ext uri="{FF2B5EF4-FFF2-40B4-BE49-F238E27FC236}">
                <a16:creationId xmlns:a16="http://schemas.microsoft.com/office/drawing/2014/main" xmlns="" id="{4419CDD4-132E-42C0-B4E4-2CF057C0C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349" y="3100470"/>
            <a:ext cx="2124909" cy="153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5B413BDE-B074-4567-B7E4-4735D8BBA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3" b="5068"/>
          <a:stretch/>
        </p:blipFill>
        <p:spPr bwMode="auto">
          <a:xfrm>
            <a:off x="4963894" y="3098950"/>
            <a:ext cx="2324347" cy="153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47888DD-3576-4D37-8FA9-48FD7BC24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781" y="1430680"/>
            <a:ext cx="3617045" cy="1323250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CF7626A2-BF29-4F30-ADEF-31CD362879C9}"/>
              </a:ext>
            </a:extLst>
          </p:cNvPr>
          <p:cNvSpPr/>
          <p:nvPr/>
        </p:nvSpPr>
        <p:spPr>
          <a:xfrm>
            <a:off x="5192580" y="2478572"/>
            <a:ext cx="430148" cy="41559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66F588A5-09A6-4F0C-9E8B-C9C1A0E0D184}"/>
              </a:ext>
            </a:extLst>
          </p:cNvPr>
          <p:cNvCxnSpPr>
            <a:cxnSpLocks/>
          </p:cNvCxnSpPr>
          <p:nvPr/>
        </p:nvCxnSpPr>
        <p:spPr>
          <a:xfrm>
            <a:off x="5509647" y="2889991"/>
            <a:ext cx="860787" cy="140995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D0DFE8C5-65C0-406E-B017-8B125F3EE36E}"/>
              </a:ext>
            </a:extLst>
          </p:cNvPr>
          <p:cNvSpPr/>
          <p:nvPr/>
        </p:nvSpPr>
        <p:spPr>
          <a:xfrm>
            <a:off x="4802180" y="2478572"/>
            <a:ext cx="405904" cy="45115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Oval 56">
            <a:extLst>
              <a:ext uri="{FF2B5EF4-FFF2-40B4-BE49-F238E27FC236}">
                <a16:creationId xmlns:a16="http://schemas.microsoft.com/office/drawing/2014/main" xmlns="" id="{0609592E-2F00-4CAA-99BD-5965488F7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794" y="2483930"/>
            <a:ext cx="460386" cy="42881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CA860610-498D-4596-9B6F-940421900658}"/>
              </a:ext>
            </a:extLst>
          </p:cNvPr>
          <p:cNvSpPr/>
          <p:nvPr/>
        </p:nvSpPr>
        <p:spPr>
          <a:xfrm>
            <a:off x="3538349" y="2483930"/>
            <a:ext cx="443283" cy="4849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B62FBD1B-34AC-437A-870E-F2CF928474E2}"/>
              </a:ext>
            </a:extLst>
          </p:cNvPr>
          <p:cNvSpPr/>
          <p:nvPr/>
        </p:nvSpPr>
        <p:spPr>
          <a:xfrm>
            <a:off x="2766722" y="2461589"/>
            <a:ext cx="443282" cy="45115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Oval 56">
            <a:extLst>
              <a:ext uri="{FF2B5EF4-FFF2-40B4-BE49-F238E27FC236}">
                <a16:creationId xmlns:a16="http://schemas.microsoft.com/office/drawing/2014/main" xmlns="" id="{93CE11EC-D7E0-4A39-AAF5-15851EC8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215" y="2461589"/>
            <a:ext cx="475518" cy="484901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D14AEAD4-3826-4159-BD9E-EDB26966B063}"/>
              </a:ext>
            </a:extLst>
          </p:cNvPr>
          <p:cNvCxnSpPr>
            <a:cxnSpLocks/>
          </p:cNvCxnSpPr>
          <p:nvPr/>
        </p:nvCxnSpPr>
        <p:spPr>
          <a:xfrm flipH="1">
            <a:off x="4057149" y="2923154"/>
            <a:ext cx="914523" cy="125043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xmlns="" id="{8E104D67-510A-43D9-9519-F4AA76060EB2}"/>
              </a:ext>
            </a:extLst>
          </p:cNvPr>
          <p:cNvCxnSpPr>
            <a:cxnSpLocks/>
          </p:cNvCxnSpPr>
          <p:nvPr/>
        </p:nvCxnSpPr>
        <p:spPr>
          <a:xfrm flipH="1">
            <a:off x="3674990" y="2979243"/>
            <a:ext cx="39713" cy="109853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3B34BC06-0884-49D2-909A-5A9CCFCF0656}"/>
              </a:ext>
            </a:extLst>
          </p:cNvPr>
          <p:cNvCxnSpPr>
            <a:cxnSpLocks/>
          </p:cNvCxnSpPr>
          <p:nvPr/>
        </p:nvCxnSpPr>
        <p:spPr>
          <a:xfrm>
            <a:off x="3024271" y="2923154"/>
            <a:ext cx="535985" cy="114421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ine 57">
            <a:extLst>
              <a:ext uri="{FF2B5EF4-FFF2-40B4-BE49-F238E27FC236}">
                <a16:creationId xmlns:a16="http://schemas.microsoft.com/office/drawing/2014/main" xmlns="" id="{D9F369E7-A52F-4756-B69A-B821D852B3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70959" y="2822127"/>
            <a:ext cx="763409" cy="108325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3" name="Line 57">
            <a:extLst>
              <a:ext uri="{FF2B5EF4-FFF2-40B4-BE49-F238E27FC236}">
                <a16:creationId xmlns:a16="http://schemas.microsoft.com/office/drawing/2014/main" xmlns="" id="{3AD44217-B487-4EF0-880B-CF7C57AB61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77714" y="2885569"/>
            <a:ext cx="2676753" cy="100004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8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1"/>
          <p:cNvPicPr>
            <a:picLocks noGrp="1" noChangeAspect="1" noChangeArrowheads="1"/>
          </p:cNvPicPr>
          <p:nvPr>
            <p:ph type="pic" sz="quarter" idx="18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r="9548"/>
          <a:stretch/>
        </p:blipFill>
        <p:spPr bwMode="auto">
          <a:xfrm>
            <a:off x="203053" y="1113607"/>
            <a:ext cx="2040849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platzhalter 1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18857" r="13919" b="5778"/>
          <a:stretch/>
        </p:blipFill>
        <p:spPr>
          <a:xfrm>
            <a:off x="6929341" y="1130747"/>
            <a:ext cx="2108860" cy="144016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26646" y="2643758"/>
            <a:ext cx="3906200" cy="2376264"/>
          </a:xfrm>
        </p:spPr>
        <p:txBody>
          <a:bodyPr/>
          <a:lstStyle/>
          <a:p>
            <a:pPr marL="0" lvl="1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карьеров для добычи материалов</a:t>
            </a:r>
          </a:p>
          <a:p>
            <a:pPr marL="0" lvl="1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Проблема для дорожного движения из-за транспортирования материалов</a:t>
            </a:r>
          </a:p>
          <a:p>
            <a:pPr marL="0" lvl="1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Нагрузка на существующую транспортную инфраструктуру</a:t>
            </a:r>
          </a:p>
          <a:p>
            <a:pPr marL="0" lvl="1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техники</a:t>
            </a:r>
          </a:p>
          <a:p>
            <a:pPr marL="0" lvl="1" indent="0">
              <a:buNone/>
            </a:pPr>
            <a:endParaRPr lang="ru-RU" dirty="0"/>
          </a:p>
          <a:p>
            <a:pPr marL="0" lvl="1" indent="0">
              <a:buNone/>
            </a:pPr>
            <a:endParaRPr lang="ru-RU" dirty="0"/>
          </a:p>
          <a:p>
            <a:pPr lvl="1"/>
            <a:endParaRPr lang="ru-RU" dirty="0"/>
          </a:p>
          <a:p>
            <a:pPr lvl="1"/>
            <a:endParaRPr lang="en-US" dirty="0"/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0"/>
          </p:nvPr>
        </p:nvSpPr>
        <p:spPr>
          <a:xfrm>
            <a:off x="5192518" y="2637185"/>
            <a:ext cx="3690176" cy="2376264"/>
          </a:xfrm>
        </p:spPr>
        <p:txBody>
          <a:bodyPr>
            <a:normAutofit fontScale="92500" lnSpcReduction="10000"/>
          </a:bodyPr>
          <a:lstStyle/>
          <a:p>
            <a:pPr marL="0" lvl="1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Максимальное использование существующих материалов</a:t>
            </a:r>
          </a:p>
          <a:p>
            <a:pPr marL="0" lvl="1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Быстрые сроки строительства</a:t>
            </a:r>
          </a:p>
          <a:p>
            <a:pPr marL="0" lvl="1" indent="0">
              <a:buNone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доступных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рециркурируемых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материалов</a:t>
            </a:r>
          </a:p>
          <a:p>
            <a:pPr marL="0" lvl="1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Минимизация транспортных и экологических проблем</a:t>
            </a:r>
          </a:p>
          <a:p>
            <a:pPr marL="0" lvl="1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Снижение толщины вышележащих дорогостоящих слоёв покрытия</a:t>
            </a:r>
          </a:p>
          <a:p>
            <a:pPr marL="0" lvl="1" indent="0">
              <a:buNone/>
            </a:pPr>
            <a:endParaRPr lang="ru-RU" sz="1600" dirty="0"/>
          </a:p>
          <a:p>
            <a:pPr marL="0" lvl="1" indent="0">
              <a:buNone/>
            </a:pPr>
            <a:endParaRPr lang="ru-RU" sz="1600" dirty="0"/>
          </a:p>
          <a:p>
            <a:pPr lvl="1"/>
            <a:endParaRPr lang="ru-RU" dirty="0"/>
          </a:p>
          <a:p>
            <a:pPr marL="0" lvl="1" indent="0">
              <a:buNone/>
            </a:pPr>
            <a:endParaRPr lang="ru-RU" dirty="0"/>
          </a:p>
          <a:p>
            <a:pPr lvl="1"/>
            <a:endParaRPr lang="ru-RU" dirty="0"/>
          </a:p>
          <a:p>
            <a:pPr lvl="1"/>
            <a:endParaRPr lang="en-US" dirty="0"/>
          </a:p>
        </p:txBody>
      </p:sp>
      <p:pic>
        <p:nvPicPr>
          <p:cNvPr id="14" name="Picture 13" descr="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r="2874"/>
          <a:stretch/>
        </p:blipFill>
        <p:spPr bwMode="auto">
          <a:xfrm>
            <a:off x="2332063" y="1131590"/>
            <a:ext cx="193595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platzhalter 4"/>
          <p:cNvPicPr>
            <a:picLocks noGrp="1"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766" y="1130747"/>
            <a:ext cx="2081745" cy="144016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9" name="Прямоугольник 8"/>
          <p:cNvSpPr/>
          <p:nvPr/>
        </p:nvSpPr>
        <p:spPr>
          <a:xfrm>
            <a:off x="179512" y="2715766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97000" y="3291831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4032997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97000" y="4659982"/>
            <a:ext cx="360040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люс 22"/>
          <p:cNvSpPr/>
          <p:nvPr/>
        </p:nvSpPr>
        <p:spPr>
          <a:xfrm>
            <a:off x="4532846" y="2571750"/>
            <a:ext cx="615218" cy="540344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люс 24"/>
          <p:cNvSpPr/>
          <p:nvPr/>
        </p:nvSpPr>
        <p:spPr>
          <a:xfrm>
            <a:off x="4547710" y="3112094"/>
            <a:ext cx="600354" cy="539492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люс 25"/>
          <p:cNvSpPr/>
          <p:nvPr/>
        </p:nvSpPr>
        <p:spPr>
          <a:xfrm>
            <a:off x="4547710" y="3651586"/>
            <a:ext cx="600354" cy="469814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люс 26"/>
          <p:cNvSpPr/>
          <p:nvPr/>
        </p:nvSpPr>
        <p:spPr>
          <a:xfrm>
            <a:off x="4560558" y="4589736"/>
            <a:ext cx="587506" cy="520079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9227" y="809848"/>
            <a:ext cx="2906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МАТЕРИАЛЫ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65766" y="822970"/>
            <a:ext cx="411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ГИДРАВЛИЧЕСКИ СВЯЗАННЫЕ МАТЕРИАЛЫ</a:t>
            </a:r>
          </a:p>
        </p:txBody>
      </p:sp>
      <p:sp>
        <p:nvSpPr>
          <p:cNvPr id="30" name="Плюс 29"/>
          <p:cNvSpPr/>
          <p:nvPr/>
        </p:nvSpPr>
        <p:spPr>
          <a:xfrm>
            <a:off x="4559988" y="4069001"/>
            <a:ext cx="588076" cy="520735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23528" y="238945"/>
            <a:ext cx="81528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Конструктивные слои с гидравлическими вяжущими</a:t>
            </a:r>
            <a:endParaRPr lang="de-DE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Экономические, социальные и экологические факторы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97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07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282" name="Rectangle 2"/>
          <p:cNvSpPr>
            <a:spLocks noChangeArrowheads="1"/>
          </p:cNvSpPr>
          <p:nvPr/>
        </p:nvSpPr>
        <p:spPr bwMode="auto">
          <a:xfrm>
            <a:off x="128267" y="958683"/>
            <a:ext cx="8116141" cy="384531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1350">
              <a:latin typeface="Arial" charset="0"/>
            </a:endParaRPr>
          </a:p>
        </p:txBody>
      </p:sp>
      <p:sp>
        <p:nvSpPr>
          <p:cNvPr id="1377283" name="Rectangle 3"/>
          <p:cNvSpPr>
            <a:spLocks noChangeArrowheads="1"/>
          </p:cNvSpPr>
          <p:nvPr/>
        </p:nvSpPr>
        <p:spPr bwMode="auto">
          <a:xfrm>
            <a:off x="243202" y="1762606"/>
            <a:ext cx="4040765" cy="2465328"/>
          </a:xfrm>
          <a:prstGeom prst="rect">
            <a:avLst/>
          </a:prstGeom>
          <a:solidFill>
            <a:srgbClr val="ACB6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1350">
              <a:latin typeface="Arial" charset="0"/>
            </a:endParaRPr>
          </a:p>
        </p:txBody>
      </p:sp>
      <p:sp>
        <p:nvSpPr>
          <p:cNvPr id="1377284" name="Rectangle 4"/>
          <p:cNvSpPr>
            <a:spLocks noChangeArrowheads="1"/>
          </p:cNvSpPr>
          <p:nvPr/>
        </p:nvSpPr>
        <p:spPr bwMode="auto">
          <a:xfrm>
            <a:off x="3813349" y="1762606"/>
            <a:ext cx="4287043" cy="2465328"/>
          </a:xfrm>
          <a:prstGeom prst="rect">
            <a:avLst/>
          </a:prstGeom>
          <a:solidFill>
            <a:srgbClr val="ACB6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1350">
              <a:latin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93919" y="4310975"/>
            <a:ext cx="80607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dirty="0"/>
              <a:t>Уменьшение транспортных затрат на 97%</a:t>
            </a:r>
            <a:endParaRPr lang="de-DE" altLang="ru-RU" sz="1200" dirty="0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243203" y="1419622"/>
            <a:ext cx="7857189" cy="276999"/>
          </a:xfrm>
          <a:prstGeom prst="rect">
            <a:avLst/>
          </a:prstGeom>
          <a:solidFill>
            <a:srgbClr val="ACB6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Пример</a:t>
            </a:r>
            <a:r>
              <a:rPr lang="de-DE" altLang="ru-RU" sz="1200" dirty="0"/>
              <a:t>:</a:t>
            </a:r>
            <a:r>
              <a:rPr lang="ru-RU" altLang="ru-RU" sz="1200" dirty="0"/>
              <a:t> Дневная производительность</a:t>
            </a:r>
            <a:r>
              <a:rPr lang="de-DE" altLang="ru-RU" sz="1200" dirty="0"/>
              <a:t>: 10`000 m²</a:t>
            </a:r>
            <a:r>
              <a:rPr lang="ru-RU" altLang="ru-RU" sz="1200" dirty="0"/>
              <a:t>. Толщина слоя</a:t>
            </a:r>
            <a:r>
              <a:rPr lang="de-DE" altLang="ru-RU" sz="1200" dirty="0"/>
              <a:t>: 40 </a:t>
            </a:r>
            <a:r>
              <a:rPr lang="ru-RU" altLang="ru-RU" sz="1200" dirty="0"/>
              <a:t>см</a:t>
            </a:r>
            <a:endParaRPr lang="de-DE" altLang="ru-RU" sz="1200" dirty="0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48729" y="1752914"/>
            <a:ext cx="310715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ru-RU" sz="1350" dirty="0"/>
              <a:t>A. </a:t>
            </a:r>
            <a:r>
              <a:rPr lang="ru-RU" altLang="ru-RU" sz="1350" dirty="0"/>
              <a:t>Замена грунта</a:t>
            </a:r>
            <a:r>
              <a:rPr lang="de-DE" altLang="ru-RU" sz="1350" dirty="0"/>
              <a:t>: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48730" y="2042065"/>
            <a:ext cx="310715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Объем снимаемого материала</a:t>
            </a:r>
            <a:r>
              <a:rPr lang="de-DE" altLang="ru-RU" sz="1200" dirty="0"/>
              <a:t>: </a:t>
            </a:r>
            <a:br>
              <a:rPr lang="de-DE" altLang="ru-RU" sz="1200" dirty="0"/>
            </a:br>
            <a:r>
              <a:rPr lang="de-DE" altLang="ru-RU" sz="1200" dirty="0"/>
              <a:t>0,4 </a:t>
            </a:r>
            <a:r>
              <a:rPr lang="ru-RU" altLang="ru-RU" sz="1200" dirty="0"/>
              <a:t>м</a:t>
            </a:r>
            <a:r>
              <a:rPr lang="de-DE" altLang="ru-RU" sz="1200" dirty="0"/>
              <a:t> x 10´000 </a:t>
            </a:r>
            <a:r>
              <a:rPr lang="ru-RU" altLang="ru-RU" sz="1200" dirty="0"/>
              <a:t>м</a:t>
            </a:r>
            <a:r>
              <a:rPr lang="de-DE" altLang="ru-RU" sz="1200" dirty="0"/>
              <a:t>² x 1,9 </a:t>
            </a:r>
            <a:r>
              <a:rPr lang="ru-RU" altLang="ru-RU" sz="1200" dirty="0"/>
              <a:t>т</a:t>
            </a:r>
            <a:r>
              <a:rPr lang="de-DE" altLang="ru-RU" sz="1200" dirty="0"/>
              <a:t> / </a:t>
            </a:r>
            <a:r>
              <a:rPr lang="ru-RU" altLang="ru-RU" sz="1200" dirty="0"/>
              <a:t>м</a:t>
            </a:r>
            <a:r>
              <a:rPr lang="de-DE" altLang="ru-RU" sz="1200" dirty="0"/>
              <a:t>³  = 7600 </a:t>
            </a:r>
            <a:r>
              <a:rPr lang="ru-RU" altLang="ru-RU" sz="1200" dirty="0"/>
              <a:t>Т.</a:t>
            </a:r>
            <a:endParaRPr lang="de-DE" altLang="ru-RU" sz="1200" dirty="0"/>
          </a:p>
          <a:p>
            <a:pPr>
              <a:spcBef>
                <a:spcPct val="50000"/>
              </a:spcBef>
            </a:pPr>
            <a:r>
              <a:rPr lang="ru-RU" altLang="ru-RU" sz="1200" dirty="0"/>
              <a:t>Новый материал</a:t>
            </a:r>
            <a:r>
              <a:rPr lang="de-DE" altLang="ru-RU" sz="1200" dirty="0"/>
              <a:t>: </a:t>
            </a:r>
            <a:br>
              <a:rPr lang="de-DE" altLang="ru-RU" sz="1200" dirty="0"/>
            </a:br>
            <a:r>
              <a:rPr lang="de-DE" altLang="ru-RU" sz="1200" dirty="0"/>
              <a:t>0,4 </a:t>
            </a:r>
            <a:r>
              <a:rPr lang="ru-RU" altLang="ru-RU" sz="1200" dirty="0"/>
              <a:t>м</a:t>
            </a:r>
            <a:r>
              <a:rPr lang="de-DE" altLang="ru-RU" sz="1200" dirty="0"/>
              <a:t> x 10´000 </a:t>
            </a:r>
            <a:r>
              <a:rPr lang="ru-RU" altLang="ru-RU" sz="1200" dirty="0"/>
              <a:t>м</a:t>
            </a:r>
            <a:r>
              <a:rPr lang="de-DE" altLang="ru-RU" sz="1200" dirty="0"/>
              <a:t>² x 2,0 </a:t>
            </a:r>
            <a:r>
              <a:rPr lang="ru-RU" altLang="ru-RU" sz="1200" dirty="0"/>
              <a:t>т</a:t>
            </a:r>
            <a:r>
              <a:rPr lang="de-DE" altLang="ru-RU" sz="1200" dirty="0"/>
              <a:t> / </a:t>
            </a:r>
            <a:r>
              <a:rPr lang="ru-RU" altLang="ru-RU" sz="1200" dirty="0"/>
              <a:t>м</a:t>
            </a:r>
            <a:r>
              <a:rPr lang="de-DE" altLang="ru-RU" sz="1200" dirty="0"/>
              <a:t>³  = 8000 </a:t>
            </a:r>
            <a:r>
              <a:rPr lang="ru-RU" altLang="ru-RU" sz="1200" dirty="0"/>
              <a:t>Т.</a:t>
            </a:r>
            <a:endParaRPr lang="de-DE" altLang="ru-RU" sz="1200" dirty="0"/>
          </a:p>
          <a:p>
            <a:pPr>
              <a:spcBef>
                <a:spcPct val="50000"/>
              </a:spcBef>
            </a:pPr>
            <a:r>
              <a:rPr lang="ru-RU" altLang="ru-RU" sz="1200" dirty="0"/>
              <a:t>Общий объем транспортируемого материала</a:t>
            </a:r>
            <a:r>
              <a:rPr lang="de-DE" altLang="ru-RU" sz="1200" dirty="0"/>
              <a:t>:</a:t>
            </a:r>
            <a:r>
              <a:rPr lang="ru-RU" altLang="ru-RU" sz="1200" dirty="0"/>
              <a:t> </a:t>
            </a:r>
            <a:r>
              <a:rPr lang="de-DE" altLang="ru-RU" sz="1200" dirty="0"/>
              <a:t>= 15600 </a:t>
            </a:r>
            <a:r>
              <a:rPr lang="ru-RU" altLang="ru-RU" sz="1200" dirty="0"/>
              <a:t>Т.</a:t>
            </a:r>
            <a:endParaRPr lang="de-DE" altLang="ru-RU" sz="1200" dirty="0"/>
          </a:p>
          <a:p>
            <a:pPr>
              <a:spcBef>
                <a:spcPct val="50000"/>
              </a:spcBef>
            </a:pPr>
            <a:r>
              <a:rPr lang="ru-RU" altLang="ru-RU" sz="1200" dirty="0"/>
              <a:t>Общая потребность в самосвалах</a:t>
            </a:r>
            <a:r>
              <a:rPr lang="de-DE" altLang="ru-RU" sz="1200" dirty="0"/>
              <a:t>:</a:t>
            </a:r>
            <a:br>
              <a:rPr lang="de-DE" altLang="ru-RU" sz="1200" dirty="0"/>
            </a:br>
            <a:r>
              <a:rPr lang="ru-RU" altLang="ru-RU" sz="1200" dirty="0"/>
              <a:t>при</a:t>
            </a:r>
            <a:r>
              <a:rPr lang="de-DE" altLang="ru-RU" sz="1200" dirty="0"/>
              <a:t> 15 </a:t>
            </a:r>
            <a:r>
              <a:rPr lang="ru-RU" altLang="ru-RU" sz="1200" dirty="0"/>
              <a:t>т</a:t>
            </a:r>
            <a:r>
              <a:rPr lang="de-DE" altLang="ru-RU" sz="1200" dirty="0"/>
              <a:t> / </a:t>
            </a:r>
            <a:r>
              <a:rPr lang="ru-RU" altLang="ru-RU" sz="1200" dirty="0"/>
              <a:t>самосвал</a:t>
            </a:r>
            <a:r>
              <a:rPr lang="de-DE" altLang="ru-RU" sz="1200" dirty="0"/>
              <a:t> = </a:t>
            </a:r>
            <a:r>
              <a:rPr lang="de-DE" altLang="ru-RU" sz="1200" b="1" dirty="0">
                <a:solidFill>
                  <a:srgbClr val="FF3300"/>
                </a:solidFill>
              </a:rPr>
              <a:t>1040 </a:t>
            </a:r>
            <a:r>
              <a:rPr lang="ru-RU" altLang="ru-RU" sz="1200" b="1" dirty="0">
                <a:solidFill>
                  <a:srgbClr val="FF3300"/>
                </a:solidFill>
              </a:rPr>
              <a:t>самосвалов</a:t>
            </a:r>
            <a:endParaRPr lang="de-DE" altLang="ru-RU" sz="1200" b="1" dirty="0">
              <a:solidFill>
                <a:srgbClr val="FF3300"/>
              </a:solidFill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4484751" y="1736863"/>
            <a:ext cx="318159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ru-RU" sz="1350" dirty="0"/>
              <a:t>B. </a:t>
            </a:r>
            <a:r>
              <a:rPr lang="ru-RU" altLang="ru-RU" sz="1350" dirty="0"/>
              <a:t>Стабилизация грунта</a:t>
            </a:r>
            <a:r>
              <a:rPr lang="de-DE" altLang="ru-RU" sz="1350" dirty="0"/>
              <a:t>: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4493410" y="2037770"/>
            <a:ext cx="368764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Необходимая потребность вяжущих компонентов</a:t>
            </a:r>
            <a:r>
              <a:rPr lang="de-DE" altLang="ru-RU" sz="1200" dirty="0"/>
              <a:t>, </a:t>
            </a:r>
            <a:br>
              <a:rPr lang="de-DE" altLang="ru-RU" sz="1200" dirty="0"/>
            </a:br>
            <a:r>
              <a:rPr lang="ru-RU" altLang="ru-RU" sz="1200" dirty="0"/>
              <a:t>около</a:t>
            </a:r>
            <a:r>
              <a:rPr lang="de-DE" altLang="ru-RU" sz="1200" dirty="0"/>
              <a:t> 5</a:t>
            </a:r>
            <a:r>
              <a:rPr lang="ru-RU" altLang="ru-RU" sz="1200" dirty="0"/>
              <a:t> </a:t>
            </a:r>
            <a:r>
              <a:rPr lang="de-DE" altLang="ru-RU" sz="1200" dirty="0"/>
              <a:t>%</a:t>
            </a:r>
            <a:r>
              <a:rPr lang="ru-RU" altLang="ru-RU" sz="1200" dirty="0"/>
              <a:t> от веса</a:t>
            </a:r>
            <a:endParaRPr lang="de-DE" altLang="ru-RU" sz="1200" dirty="0"/>
          </a:p>
          <a:p>
            <a:pPr>
              <a:spcBef>
                <a:spcPct val="50000"/>
              </a:spcBef>
            </a:pPr>
            <a:r>
              <a:rPr lang="de-DE" altLang="ru-RU" sz="1200" dirty="0"/>
              <a:t>0,4 </a:t>
            </a:r>
            <a:r>
              <a:rPr lang="ru-RU" altLang="ru-RU" sz="1200" dirty="0"/>
              <a:t>м</a:t>
            </a:r>
            <a:r>
              <a:rPr lang="de-DE" altLang="ru-RU" sz="1200" dirty="0"/>
              <a:t> x 10´000 </a:t>
            </a:r>
            <a:r>
              <a:rPr lang="ru-RU" altLang="ru-RU" sz="1200" dirty="0"/>
              <a:t>м</a:t>
            </a:r>
            <a:r>
              <a:rPr lang="de-DE" altLang="ru-RU" sz="1200" dirty="0"/>
              <a:t>²</a:t>
            </a:r>
            <a:br>
              <a:rPr lang="de-DE" altLang="ru-RU" sz="1200" dirty="0"/>
            </a:br>
            <a:r>
              <a:rPr lang="de-DE" altLang="ru-RU" sz="1200" dirty="0"/>
              <a:t> x 2,0 </a:t>
            </a:r>
            <a:r>
              <a:rPr lang="ru-RU" altLang="ru-RU" sz="1200" dirty="0"/>
              <a:t>т</a:t>
            </a:r>
            <a:r>
              <a:rPr lang="de-DE" altLang="ru-RU" sz="1200" dirty="0"/>
              <a:t> / </a:t>
            </a:r>
            <a:r>
              <a:rPr lang="ru-RU" altLang="ru-RU" sz="1200" dirty="0"/>
              <a:t>м</a:t>
            </a:r>
            <a:r>
              <a:rPr lang="de-DE" altLang="ru-RU" sz="1200" dirty="0"/>
              <a:t>³ x 0,05 =  400 </a:t>
            </a:r>
            <a:r>
              <a:rPr lang="ru-RU" altLang="ru-RU" sz="1200" dirty="0"/>
              <a:t>Т.</a:t>
            </a:r>
            <a:endParaRPr lang="de-DE" altLang="ru-RU" sz="1200" dirty="0"/>
          </a:p>
          <a:p>
            <a:pPr>
              <a:spcBef>
                <a:spcPct val="50000"/>
              </a:spcBef>
            </a:pPr>
            <a:r>
              <a:rPr lang="de-DE" altLang="ru-RU" sz="1200" dirty="0"/>
              <a:t/>
            </a:r>
            <a:br>
              <a:rPr lang="de-DE" altLang="ru-RU" sz="1200" dirty="0"/>
            </a:br>
            <a:r>
              <a:rPr lang="ru-RU" altLang="ru-RU" sz="1200" dirty="0"/>
              <a:t>Общая потребность в транспорте</a:t>
            </a:r>
            <a:r>
              <a:rPr lang="de-DE" altLang="ru-RU" sz="1200" dirty="0"/>
              <a:t>:</a:t>
            </a:r>
            <a:br>
              <a:rPr lang="de-DE" altLang="ru-RU" sz="1200" dirty="0"/>
            </a:br>
            <a:r>
              <a:rPr lang="ru-RU" altLang="ru-RU" sz="1200" dirty="0"/>
              <a:t>при</a:t>
            </a:r>
            <a:r>
              <a:rPr lang="de-DE" altLang="ru-RU" sz="1200" dirty="0"/>
              <a:t> 15 </a:t>
            </a:r>
            <a:r>
              <a:rPr lang="ru-RU" altLang="ru-RU" sz="1200" dirty="0"/>
              <a:t>т</a:t>
            </a:r>
            <a:r>
              <a:rPr lang="de-DE" altLang="ru-RU" sz="1200" dirty="0"/>
              <a:t> / </a:t>
            </a:r>
            <a:r>
              <a:rPr lang="ru-RU" altLang="ru-RU" sz="1200" dirty="0"/>
              <a:t>самосвал</a:t>
            </a:r>
            <a:r>
              <a:rPr lang="de-DE" altLang="ru-RU" sz="1200" dirty="0"/>
              <a:t> = </a:t>
            </a:r>
            <a:r>
              <a:rPr lang="de-DE" altLang="ru-RU" sz="1200" b="1" dirty="0">
                <a:solidFill>
                  <a:srgbClr val="FF3300"/>
                </a:solidFill>
              </a:rPr>
              <a:t>27 </a:t>
            </a:r>
            <a:r>
              <a:rPr lang="ru-RU" altLang="ru-RU" sz="1200" b="1" dirty="0">
                <a:solidFill>
                  <a:srgbClr val="FF3300"/>
                </a:solidFill>
              </a:rPr>
              <a:t>самосвалов</a:t>
            </a:r>
            <a:endParaRPr lang="de-DE" altLang="ru-RU" sz="1200" b="1" dirty="0">
              <a:solidFill>
                <a:srgbClr val="FF3300"/>
              </a:solidFill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xmlns="" id="{3F75617B-1CE7-4689-A0EB-0BDDBE732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84" y="341243"/>
            <a:ext cx="84969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Укрепление грунта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экономии на транспортных затратах</a:t>
            </a:r>
            <a:endParaRPr lang="de-DE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3EF955-09FA-4E97-8618-8FCB2772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053830"/>
            <a:ext cx="3060457" cy="3657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10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Grafik 8"/>
          <p:cNvPicPr>
            <a:picLocks noChangeAspect="1"/>
          </p:cNvPicPr>
          <p:nvPr/>
        </p:nvPicPr>
        <p:blipFill>
          <a:blip r:embed="rId2"/>
          <a:srcRect l="781" r="781"/>
          <a:stretch>
            <a:fillRect/>
          </a:stretch>
        </p:blipFill>
        <p:spPr bwMode="auto">
          <a:xfrm>
            <a:off x="71440" y="1388269"/>
            <a:ext cx="8999536" cy="76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73025" y="1033463"/>
            <a:ext cx="8999538" cy="1125141"/>
          </a:xfrm>
          <a:prstGeom prst="rect">
            <a:avLst/>
          </a:prstGeom>
          <a:noFill/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9397" name="Textfeld 12"/>
          <p:cNvSpPr txBox="1">
            <a:spLocks noChangeArrowheads="1"/>
          </p:cNvSpPr>
          <p:nvPr/>
        </p:nvSpPr>
        <p:spPr bwMode="auto">
          <a:xfrm>
            <a:off x="71438" y="1032273"/>
            <a:ext cx="2628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80808"/>
                </a:solidFill>
              </a:rPr>
              <a:t>Улучшение грунта</a:t>
            </a:r>
          </a:p>
        </p:txBody>
      </p:sp>
      <p:sp>
        <p:nvSpPr>
          <p:cNvPr id="59398" name="Textfeld 15"/>
          <p:cNvSpPr txBox="1">
            <a:spLocks noChangeArrowheads="1"/>
          </p:cNvSpPr>
          <p:nvPr/>
        </p:nvSpPr>
        <p:spPr bwMode="auto">
          <a:xfrm>
            <a:off x="1330325" y="1280547"/>
            <a:ext cx="13144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WR</a:t>
            </a:r>
          </a:p>
        </p:txBody>
      </p:sp>
      <p:sp>
        <p:nvSpPr>
          <p:cNvPr id="59399" name="Textfeld 16"/>
          <p:cNvSpPr txBox="1">
            <a:spLocks noChangeArrowheads="1"/>
          </p:cNvSpPr>
          <p:nvPr/>
        </p:nvSpPr>
        <p:spPr bwMode="auto">
          <a:xfrm>
            <a:off x="2824163" y="1256617"/>
            <a:ext cx="13144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Грунтовый каток</a:t>
            </a:r>
          </a:p>
        </p:txBody>
      </p:sp>
      <p:sp>
        <p:nvSpPr>
          <p:cNvPr id="59400" name="Textfeld 17"/>
          <p:cNvSpPr txBox="1">
            <a:spLocks noChangeArrowheads="1"/>
          </p:cNvSpPr>
          <p:nvPr/>
        </p:nvSpPr>
        <p:spPr bwMode="auto">
          <a:xfrm>
            <a:off x="5292726" y="1256617"/>
            <a:ext cx="13128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Грейдер</a:t>
            </a:r>
          </a:p>
        </p:txBody>
      </p:sp>
      <p:sp>
        <p:nvSpPr>
          <p:cNvPr id="59401" name="Textfeld 18"/>
          <p:cNvSpPr txBox="1">
            <a:spLocks noChangeArrowheads="1"/>
          </p:cNvSpPr>
          <p:nvPr/>
        </p:nvSpPr>
        <p:spPr bwMode="auto">
          <a:xfrm>
            <a:off x="6661815" y="1280547"/>
            <a:ext cx="13144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Грунтовый каток</a:t>
            </a:r>
          </a:p>
        </p:txBody>
      </p:sp>
      <p:pic>
        <p:nvPicPr>
          <p:cNvPr id="59402" name="Grafik 6"/>
          <p:cNvPicPr>
            <a:picLocks noChangeAspect="1"/>
          </p:cNvPicPr>
          <p:nvPr/>
        </p:nvPicPr>
        <p:blipFill>
          <a:blip r:embed="rId3"/>
          <a:srcRect l="781" r="781"/>
          <a:stretch>
            <a:fillRect/>
          </a:stretch>
        </p:blipFill>
        <p:spPr bwMode="auto">
          <a:xfrm>
            <a:off x="71439" y="2665483"/>
            <a:ext cx="9001125" cy="86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/>
          <p:nvPr/>
        </p:nvSpPr>
        <p:spPr>
          <a:xfrm>
            <a:off x="73025" y="2402681"/>
            <a:ext cx="8999538" cy="1125141"/>
          </a:xfrm>
          <a:prstGeom prst="rect">
            <a:avLst/>
          </a:prstGeom>
          <a:noFill/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9404" name="Textfeld 13"/>
          <p:cNvSpPr txBox="1">
            <a:spLocks noChangeArrowheads="1"/>
          </p:cNvSpPr>
          <p:nvPr/>
        </p:nvSpPr>
        <p:spPr bwMode="auto">
          <a:xfrm>
            <a:off x="71437" y="2402682"/>
            <a:ext cx="47148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80808"/>
                </a:solidFill>
              </a:rPr>
              <a:t>Осушение грунта известью</a:t>
            </a:r>
          </a:p>
        </p:txBody>
      </p:sp>
      <p:sp>
        <p:nvSpPr>
          <p:cNvPr id="59405" name="Textfeld 19"/>
          <p:cNvSpPr txBox="1">
            <a:spLocks noChangeArrowheads="1"/>
          </p:cNvSpPr>
          <p:nvPr/>
        </p:nvSpPr>
        <p:spPr bwMode="auto">
          <a:xfrm>
            <a:off x="792163" y="2603928"/>
            <a:ext cx="1312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Разбрасыватель вяжущего материала</a:t>
            </a:r>
          </a:p>
        </p:txBody>
      </p:sp>
      <p:sp>
        <p:nvSpPr>
          <p:cNvPr id="59406" name="Textfeld 20"/>
          <p:cNvSpPr txBox="1">
            <a:spLocks noChangeArrowheads="1"/>
          </p:cNvSpPr>
          <p:nvPr/>
        </p:nvSpPr>
        <p:spPr bwMode="auto">
          <a:xfrm>
            <a:off x="2616200" y="2557761"/>
            <a:ext cx="13144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WR</a:t>
            </a:r>
          </a:p>
        </p:txBody>
      </p:sp>
      <p:sp>
        <p:nvSpPr>
          <p:cNvPr id="59407" name="Textfeld 21"/>
          <p:cNvSpPr txBox="1">
            <a:spLocks noChangeArrowheads="1"/>
          </p:cNvSpPr>
          <p:nvPr/>
        </p:nvSpPr>
        <p:spPr bwMode="auto">
          <a:xfrm>
            <a:off x="4876801" y="2605119"/>
            <a:ext cx="13128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Грунтовый каток</a:t>
            </a:r>
          </a:p>
        </p:txBody>
      </p:sp>
      <p:sp>
        <p:nvSpPr>
          <p:cNvPr id="59408" name="Textfeld 22"/>
          <p:cNvSpPr txBox="1">
            <a:spLocks noChangeArrowheads="1"/>
          </p:cNvSpPr>
          <p:nvPr/>
        </p:nvSpPr>
        <p:spPr bwMode="auto">
          <a:xfrm>
            <a:off x="6035675" y="2607380"/>
            <a:ext cx="13144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Грейдер</a:t>
            </a:r>
          </a:p>
        </p:txBody>
      </p:sp>
      <p:sp>
        <p:nvSpPr>
          <p:cNvPr id="59409" name="Textfeld 23"/>
          <p:cNvSpPr txBox="1">
            <a:spLocks noChangeArrowheads="1"/>
          </p:cNvSpPr>
          <p:nvPr/>
        </p:nvSpPr>
        <p:spPr bwMode="auto">
          <a:xfrm>
            <a:off x="7480618" y="2597052"/>
            <a:ext cx="13128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Грунтовый каток</a:t>
            </a:r>
          </a:p>
        </p:txBody>
      </p:sp>
      <p:pic>
        <p:nvPicPr>
          <p:cNvPr id="59410" name="Grafik 7"/>
          <p:cNvPicPr>
            <a:picLocks noChangeAspect="1"/>
          </p:cNvPicPr>
          <p:nvPr/>
        </p:nvPicPr>
        <p:blipFill>
          <a:blip r:embed="rId4"/>
          <a:srcRect l="800" r="781"/>
          <a:stretch>
            <a:fillRect/>
          </a:stretch>
        </p:blipFill>
        <p:spPr bwMode="auto">
          <a:xfrm>
            <a:off x="73025" y="4188976"/>
            <a:ext cx="8999538" cy="7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/>
          <p:nvPr/>
        </p:nvSpPr>
        <p:spPr>
          <a:xfrm>
            <a:off x="73025" y="3823098"/>
            <a:ext cx="8999538" cy="1125140"/>
          </a:xfrm>
          <a:prstGeom prst="rect">
            <a:avLst/>
          </a:prstGeom>
          <a:noFill/>
          <a:ln>
            <a:solidFill>
              <a:srgbClr val="E75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9412" name="Textfeld 14"/>
          <p:cNvSpPr txBox="1">
            <a:spLocks noChangeArrowheads="1"/>
          </p:cNvSpPr>
          <p:nvPr/>
        </p:nvSpPr>
        <p:spPr bwMode="auto">
          <a:xfrm>
            <a:off x="71438" y="3823098"/>
            <a:ext cx="45005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80808"/>
                </a:solidFill>
              </a:rPr>
              <a:t>Укрепление грунта цементом</a:t>
            </a:r>
          </a:p>
        </p:txBody>
      </p:sp>
      <p:sp>
        <p:nvSpPr>
          <p:cNvPr id="59413" name="Textfeld 24"/>
          <p:cNvSpPr txBox="1">
            <a:spLocks noChangeArrowheads="1"/>
          </p:cNvSpPr>
          <p:nvPr/>
        </p:nvSpPr>
        <p:spPr bwMode="auto">
          <a:xfrm>
            <a:off x="395288" y="4064585"/>
            <a:ext cx="1314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Разбрасыватель вяжущего материала</a:t>
            </a:r>
          </a:p>
        </p:txBody>
      </p:sp>
      <p:sp>
        <p:nvSpPr>
          <p:cNvPr id="59414" name="Textfeld 25"/>
          <p:cNvSpPr txBox="1">
            <a:spLocks noChangeArrowheads="1"/>
          </p:cNvSpPr>
          <p:nvPr/>
        </p:nvSpPr>
        <p:spPr bwMode="auto">
          <a:xfrm>
            <a:off x="1800225" y="4019699"/>
            <a:ext cx="1403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Автоцистерна для воды</a:t>
            </a:r>
          </a:p>
        </p:txBody>
      </p:sp>
      <p:sp>
        <p:nvSpPr>
          <p:cNvPr id="59415" name="Textfeld 26"/>
          <p:cNvSpPr txBox="1">
            <a:spLocks noChangeArrowheads="1"/>
          </p:cNvSpPr>
          <p:nvPr/>
        </p:nvSpPr>
        <p:spPr bwMode="auto">
          <a:xfrm>
            <a:off x="3041650" y="4035087"/>
            <a:ext cx="13144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>
                <a:solidFill>
                  <a:srgbClr val="080808"/>
                </a:solidFill>
              </a:rPr>
              <a:t>WR</a:t>
            </a:r>
          </a:p>
        </p:txBody>
      </p:sp>
      <p:sp>
        <p:nvSpPr>
          <p:cNvPr id="59416" name="Textfeld 27"/>
          <p:cNvSpPr txBox="1">
            <a:spLocks noChangeArrowheads="1"/>
          </p:cNvSpPr>
          <p:nvPr/>
        </p:nvSpPr>
        <p:spPr bwMode="auto">
          <a:xfrm>
            <a:off x="4786313" y="4025890"/>
            <a:ext cx="13144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Грунтовый каток</a:t>
            </a:r>
          </a:p>
        </p:txBody>
      </p:sp>
      <p:sp>
        <p:nvSpPr>
          <p:cNvPr id="59417" name="Textfeld 28"/>
          <p:cNvSpPr txBox="1">
            <a:spLocks noChangeArrowheads="1"/>
          </p:cNvSpPr>
          <p:nvPr/>
        </p:nvSpPr>
        <p:spPr bwMode="auto">
          <a:xfrm>
            <a:off x="5776913" y="4015412"/>
            <a:ext cx="13144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Грейдер</a:t>
            </a:r>
          </a:p>
        </p:txBody>
      </p:sp>
      <p:sp>
        <p:nvSpPr>
          <p:cNvPr id="59418" name="Textfeld 29"/>
          <p:cNvSpPr txBox="1">
            <a:spLocks noChangeArrowheads="1"/>
          </p:cNvSpPr>
          <p:nvPr/>
        </p:nvSpPr>
        <p:spPr bwMode="auto">
          <a:xfrm>
            <a:off x="6811169" y="3961598"/>
            <a:ext cx="1314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 err="1">
                <a:solidFill>
                  <a:srgbClr val="080808"/>
                </a:solidFill>
              </a:rPr>
              <a:t>Двухвальцовый</a:t>
            </a:r>
            <a:endParaRPr lang="en-US" sz="800" dirty="0">
              <a:solidFill>
                <a:srgbClr val="080808"/>
              </a:solidFill>
            </a:endParaRPr>
          </a:p>
          <a:p>
            <a:pPr algn="ctr"/>
            <a:r>
              <a:rPr lang="ru-RU" sz="800" dirty="0">
                <a:solidFill>
                  <a:srgbClr val="080808"/>
                </a:solidFill>
              </a:rPr>
              <a:t>каток</a:t>
            </a:r>
          </a:p>
        </p:txBody>
      </p:sp>
      <p:sp>
        <p:nvSpPr>
          <p:cNvPr id="59419" name="Textfeld 30"/>
          <p:cNvSpPr txBox="1">
            <a:spLocks noChangeArrowheads="1"/>
          </p:cNvSpPr>
          <p:nvPr/>
        </p:nvSpPr>
        <p:spPr bwMode="auto">
          <a:xfrm>
            <a:off x="7829550" y="3953857"/>
            <a:ext cx="1314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dirty="0">
                <a:solidFill>
                  <a:srgbClr val="080808"/>
                </a:solidFill>
              </a:rPr>
              <a:t>Пневмошинный каток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94240" y="341243"/>
            <a:ext cx="5688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Укрепление грунта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Технологический процесс</a:t>
            </a:r>
            <a:endParaRPr lang="de-DE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D09A503-A7EC-49A4-AFE3-A67CC689235E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68D2CA56-EAD9-4F92-8387-A7894EA765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7524328" cy="99060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D577B692-8401-4142-8957-319F675BD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597013"/>
              </p:ext>
            </p:extLst>
          </p:nvPr>
        </p:nvGraphicFramePr>
        <p:xfrm>
          <a:off x="251520" y="483518"/>
          <a:ext cx="7524328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9971257" imgH="5549589" progId="Word.Document.12">
                  <p:embed/>
                </p:oleObj>
              </mc:Choice>
              <mc:Fallback>
                <p:oleObj name="Document" r:id="rId4" imgW="9971257" imgH="554958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483518"/>
                        <a:ext cx="7524328" cy="4392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38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81749F-F4A0-40D9-8D34-2C65ED386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14" y="385192"/>
            <a:ext cx="5864199" cy="602382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Укрепление грунта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Технологический процесс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/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" name="Объект 5" descr="стабилизация грунта ">
            <a:extLst>
              <a:ext uri="{FF2B5EF4-FFF2-40B4-BE49-F238E27FC236}">
                <a16:creationId xmlns:a16="http://schemas.microsoft.com/office/drawing/2014/main" xmlns="" id="{5BC5355F-1FC5-479E-BDE5-3C1613326F38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2" y="1132185"/>
            <a:ext cx="3743325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E8D9C3-14E7-44FD-8073-5E5654314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279" y="1131590"/>
            <a:ext cx="2088234" cy="28803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FD492E5-CDEF-4A75-861D-92B8BA497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089" y="1135639"/>
            <a:ext cx="2068897" cy="2876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7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3" r="10613"/>
          <a:stretch>
            <a:fillRect/>
          </a:stretch>
        </p:blipFill>
        <p:spPr bwMode="auto">
          <a:xfrm>
            <a:off x="0" y="915566"/>
            <a:ext cx="4442307" cy="423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283968" y="915566"/>
            <a:ext cx="4824536" cy="370800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1600" dirty="0"/>
              <a:t> </a:t>
            </a:r>
            <a:endParaRPr lang="de-DE" sz="1600" dirty="0"/>
          </a:p>
          <a:p>
            <a:pPr lvl="1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Временные дороги и подъезды к с/х объектам</a:t>
            </a:r>
          </a:p>
          <a:p>
            <a:pPr marL="0" lvl="1" indent="0">
              <a:buNone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для открытого хранения</a:t>
            </a:r>
          </a:p>
          <a:p>
            <a:pPr marL="0" lvl="1" indent="0">
              <a:buNone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Основания для внутренних дорог</a:t>
            </a:r>
          </a:p>
          <a:p>
            <a:pPr marL="0" lvl="1" indent="0">
              <a:buNone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Основания для сельскохозяйственных сооружений для птицеводства, животноводства и растениеводства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79512" y="300013"/>
            <a:ext cx="727280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Укрепление грунта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колёсного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ресайклера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навесного стабилизатора</a:t>
            </a:r>
            <a:endParaRPr lang="de-DE" sz="1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8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51" b="4151"/>
          <a:stretch>
            <a:fillRect/>
          </a:stretch>
        </p:blipFill>
        <p:spPr bwMode="auto">
          <a:xfrm>
            <a:off x="0" y="1101291"/>
            <a:ext cx="4543200" cy="312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87" b="24187"/>
          <a:stretch>
            <a:fillRect/>
          </a:stretch>
        </p:blipFill>
        <p:spPr bwMode="auto">
          <a:xfrm>
            <a:off x="4588996" y="1101291"/>
            <a:ext cx="4543200" cy="312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180000" y="4300014"/>
            <a:ext cx="4212000" cy="648000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Основание под зернохранилище и временные подъездные пути к нему </a:t>
            </a:r>
            <a:endParaRPr lang="de-DE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4543200" y="4320024"/>
            <a:ext cx="4212000" cy="772006"/>
          </a:xfrm>
        </p:spPr>
        <p:txBody>
          <a:bodyPr>
            <a:normAutofit/>
          </a:bodyPr>
          <a:lstStyle/>
          <a:p>
            <a:pPr lvl="1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Готовое основание для последующей укладки цементобетонного пола под свинарник или птичник </a:t>
            </a:r>
            <a:endParaRPr lang="de-DE" sz="1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132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Укрепление грунта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технологии</a:t>
            </a:r>
            <a:endParaRPr lang="de-DE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96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грузовик, внешний, дорога, автомобиль&#10;&#10;Автоматически созданное описание">
            <a:extLst>
              <a:ext uri="{FF2B5EF4-FFF2-40B4-BE49-F238E27FC236}">
                <a16:creationId xmlns:a16="http://schemas.microsoft.com/office/drawing/2014/main" xmlns="" id="{77F63881-76DE-4741-928D-CAFB999AFC6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" b="4149"/>
          <a:stretch>
            <a:fillRect/>
          </a:stretch>
        </p:blipFill>
        <p:spPr>
          <a:xfrm>
            <a:off x="0" y="1101291"/>
            <a:ext cx="4543200" cy="3126643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180000" y="4300014"/>
            <a:ext cx="4212000" cy="648000"/>
          </a:xfrm>
        </p:spPr>
        <p:txBody>
          <a:bodyPr>
            <a:normAutofit/>
          </a:bodyPr>
          <a:lstStyle/>
          <a:p>
            <a:r>
              <a:rPr lang="ru-RU" sz="15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вяжущего для основания под свинарник или птичник</a:t>
            </a:r>
            <a:endParaRPr lang="de-DE" sz="15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4543200" y="4300014"/>
            <a:ext cx="4420669" cy="648000"/>
          </a:xfrm>
        </p:spPr>
        <p:txBody>
          <a:bodyPr>
            <a:normAutofit/>
          </a:bodyPr>
          <a:lstStyle/>
          <a:p>
            <a:r>
              <a:rPr lang="ru-RU" sz="15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грунта с вяжущим под свинарник или птичник</a:t>
            </a:r>
            <a:endParaRPr lang="de-DE" sz="155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132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Укрепление грунта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технологии</a:t>
            </a:r>
            <a:endParaRPr lang="de-DE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Изображение выглядит как внешний, грузовик, дорога, прицеп&#10;&#10;Автоматически созданное описание">
            <a:extLst>
              <a:ext uri="{FF2B5EF4-FFF2-40B4-BE49-F238E27FC236}">
                <a16:creationId xmlns:a16="http://schemas.microsoft.com/office/drawing/2014/main" xmlns="" id="{6592AB41-1C8A-42DE-AFDE-43A0B87E9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" b="4135"/>
          <a:stretch>
            <a:fillRect/>
          </a:stretch>
        </p:blipFill>
        <p:spPr>
          <a:xfrm>
            <a:off x="4572000" y="1101291"/>
            <a:ext cx="4543200" cy="3126643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37817"/>
      </p:ext>
    </p:extLst>
  </p:cSld>
  <p:clrMapOvr>
    <a:masterClrMapping/>
  </p:clrMapOvr>
</p:sld>
</file>

<file path=ppt/theme/theme1.xml><?xml version="1.0" encoding="utf-8"?>
<a:theme xmlns:a="http://schemas.openxmlformats.org/drawingml/2006/main" name="02_PTT_Wirtgen_16z9_01a">
  <a:themeElements>
    <a:clrScheme name="Wirtgen_Wirtgen">
      <a:dk1>
        <a:srgbClr val="41535D"/>
      </a:dk1>
      <a:lt1>
        <a:sysClr val="window" lastClr="FFFFFF"/>
      </a:lt1>
      <a:dk2>
        <a:srgbClr val="41535D"/>
      </a:dk2>
      <a:lt2>
        <a:srgbClr val="ADB2B6"/>
      </a:lt2>
      <a:accent1>
        <a:srgbClr val="5C666F"/>
      </a:accent1>
      <a:accent2>
        <a:srgbClr val="7C848C"/>
      </a:accent2>
      <a:accent3>
        <a:srgbClr val="9DA3A8"/>
      </a:accent3>
      <a:accent4>
        <a:srgbClr val="BDC1C5"/>
      </a:accent4>
      <a:accent5>
        <a:srgbClr val="DEE0E2"/>
      </a:accent5>
      <a:accent6>
        <a:srgbClr val="EEEFF0"/>
      </a:accent6>
      <a:hlink>
        <a:srgbClr val="41535D"/>
      </a:hlink>
      <a:folHlink>
        <a:srgbClr val="9DA3A8"/>
      </a:folHlink>
    </a:clrScheme>
    <a:fontScheme name="Wirtg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WIRTGEN GROUP Schiefergrau">
      <a:srgbClr val="41535D"/>
    </a:custClr>
    <a:custClr name="WIRTGEN Reinorange">
      <a:srgbClr val="FB5A02"/>
    </a:custClr>
    <a:custClr name="WIRTGEN Reinweiss">
      <a:srgbClr val="FFFFFF"/>
    </a:custClr>
    <a:custClr name="VÖGELE Grün">
      <a:srgbClr val="008656"/>
    </a:custClr>
    <a:custClr name="HAMM Reinorange">
      <a:srgbClr val="EC6608"/>
    </a:custClr>
    <a:custClr name="KLEEMANN Blau">
      <a:srgbClr val="1755A2"/>
    </a:custClr>
    <a:custClr name="BENNINGHOVEN Himmelblau">
      <a:srgbClr val="0062A7"/>
    </a:custClr>
    <a:custClr name="CIBER">
      <a:srgbClr val="FB5A02"/>
    </a:custClr>
    <a:custClr name="Weiß">
      <a:srgbClr val="FFFFFF"/>
    </a:custClr>
    <a:custClr name="Weiß">
      <a:srgbClr val="FFFFFF"/>
    </a:custClr>
    <a:custClr name="Grau 100%">
      <a:srgbClr val="5C666F"/>
    </a:custClr>
    <a:custClr name="Grau 90%">
      <a:srgbClr val="6C767E"/>
    </a:custClr>
    <a:custClr name="Grau 80%">
      <a:srgbClr val="7C848C"/>
    </a:custClr>
    <a:custClr name="Grau 70%">
      <a:srgbClr val="8D949A"/>
    </a:custClr>
    <a:custClr name="Grau 60%">
      <a:srgbClr val="9DA3A8"/>
    </a:custClr>
    <a:custClr name="Grau 50%">
      <a:srgbClr val="ADB2B6"/>
    </a:custClr>
    <a:custClr name="Grau 40%">
      <a:srgbClr val="BDC1C5"/>
    </a:custClr>
    <a:custClr name="Grau 30%">
      <a:srgbClr val="CDD0D3"/>
    </a:custClr>
    <a:custClr name="Grau 20%">
      <a:srgbClr val="DEE0E2"/>
    </a:custClr>
    <a:custClr name="Grau 10%">
      <a:srgbClr val="EEEFF0"/>
    </a:custClr>
  </a:custClr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_rels/customUI14.xml.rels><?xml version="1.0" encoding="UTF-8" standalone="yes"?>
<Relationships xmlns="http://schemas.openxmlformats.org/package/2006/relationships"><Relationship Id="btnicon" Type="http://schemas.openxmlformats.org/officeDocument/2006/relationships/image" Target="images/btnicon.png"/><Relationship Id="btniconlinks" Type="http://schemas.openxmlformats.org/officeDocument/2006/relationships/image" Target="images/btniconlinks.png"/></Relationships>
</file>

<file path=customUI/customUI14.xml><?xml version="1.0" encoding="utf-8"?>
<customUI xmlns="http://schemas.microsoft.com/office/2009/07/customui">
  <commands>
    <command idMso="BulletsGallery" enabled="false"/>
    <command idMso="NumberingGallery" enabled="false"/>
  </commands>
  <ribbon startFromScratch="false">
    <tabs>
      <tab idMso="TabHome">
        <group id="TextAufzaehlung" label="Textformatierung" insertBeforeMso="GroupParagraph">
          <button idMso="IndentDecrease" size="large" label="Textformat -"/>
          <button idMso="IndentIncrease" size="large" label="Textformat +"/>
        </group>
      </tab>
    </tabs>
  </ribbon>
</customUI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5127</TotalTime>
  <Words>782</Words>
  <Application>Microsoft Office PowerPoint</Application>
  <PresentationFormat>Экран (16:9)</PresentationFormat>
  <Paragraphs>154</Paragraphs>
  <Slides>19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Symbol</vt:lpstr>
      <vt:lpstr>Times New Roman</vt:lpstr>
      <vt:lpstr>Trebuchet MS</vt:lpstr>
      <vt:lpstr>Verdana</vt:lpstr>
      <vt:lpstr>Wingdings 3</vt:lpstr>
      <vt:lpstr>02_PTT_Wirtgen_16z9_01a</vt:lpstr>
      <vt:lpstr>Аспект</vt:lpstr>
      <vt:lpstr>Document</vt:lpstr>
      <vt:lpstr>Технология стабилизации грунта применяется при следующем строительстве: </vt:lpstr>
      <vt:lpstr>Презентация PowerPoint</vt:lpstr>
      <vt:lpstr>Презентация PowerPoint</vt:lpstr>
      <vt:lpstr>Презентация PowerPoint</vt:lpstr>
      <vt:lpstr> </vt:lpstr>
      <vt:lpstr>Укрепление грунта  Технологический процесс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Строительство и обустройство дорог и улиц. Благоустройство.</vt:lpstr>
      <vt:lpstr> Строительство и обустройство дорог и искусственных сооружений</vt:lpstr>
      <vt:lpstr>Презентация PowerPoint</vt:lpstr>
      <vt:lpstr>Все работы по укреплению грунта и устройству монолитных цементобетонных (фибробетонных) покрытий в Калининградской области выполняет Филиал АО «ПО «Возрождение»                                 в г. Калининград</vt:lpstr>
      <vt:lpstr>Основные преимущества цементобетонных покрытий, осуществляемых Филиалом  АО «ПО «Возрождение»                       в г. Калининград</vt:lpstr>
      <vt:lpstr>Собственные мощности по производству и укладке фибробетона Филиала АО «ПО «Возрождение» в г. Калининград</vt:lpstr>
      <vt:lpstr>Монолитные цементобетонные профили  Пример строительства коровника</vt:lpstr>
      <vt:lpstr>Монолитные цементобетонные профили Пример строительства коровника</vt:lpstr>
    </vt:vector>
  </TitlesOfParts>
  <Company>Wirtgen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Gleitschalungsfertiger</dc:title>
  <dc:creator>Erner Anna</dc:creator>
  <cp:lastModifiedBy>user</cp:lastModifiedBy>
  <cp:revision>168</cp:revision>
  <cp:lastPrinted>2020-12-17T16:18:10Z</cp:lastPrinted>
  <dcterms:created xsi:type="dcterms:W3CDTF">2016-03-08T09:50:40Z</dcterms:created>
  <dcterms:modified xsi:type="dcterms:W3CDTF">2023-01-16T10:19:08Z</dcterms:modified>
</cp:coreProperties>
</file>